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57"/>
  </p:notesMasterIdLst>
  <p:sldIdLst>
    <p:sldId id="256" r:id="rId2"/>
    <p:sldId id="258" r:id="rId3"/>
    <p:sldId id="259" r:id="rId4"/>
    <p:sldId id="311" r:id="rId5"/>
    <p:sldId id="313" r:id="rId6"/>
    <p:sldId id="308" r:id="rId7"/>
    <p:sldId id="309" r:id="rId8"/>
    <p:sldId id="312" r:id="rId9"/>
    <p:sldId id="314" r:id="rId10"/>
    <p:sldId id="307" r:id="rId11"/>
    <p:sldId id="264" r:id="rId12"/>
    <p:sldId id="261" r:id="rId13"/>
    <p:sldId id="305" r:id="rId14"/>
    <p:sldId id="260" r:id="rId15"/>
    <p:sldId id="306" r:id="rId16"/>
    <p:sldId id="262" r:id="rId17"/>
    <p:sldId id="346" r:id="rId18"/>
    <p:sldId id="316" r:id="rId19"/>
    <p:sldId id="337" r:id="rId20"/>
    <p:sldId id="317" r:id="rId21"/>
    <p:sldId id="318" r:id="rId22"/>
    <p:sldId id="335" r:id="rId23"/>
    <p:sldId id="336" r:id="rId24"/>
    <p:sldId id="339" r:id="rId25"/>
    <p:sldId id="319" r:id="rId26"/>
    <p:sldId id="322" r:id="rId27"/>
    <p:sldId id="332" r:id="rId28"/>
    <p:sldId id="320" r:id="rId29"/>
    <p:sldId id="349" r:id="rId30"/>
    <p:sldId id="368" r:id="rId31"/>
    <p:sldId id="321" r:id="rId32"/>
    <p:sldId id="367" r:id="rId33"/>
    <p:sldId id="354" r:id="rId34"/>
    <p:sldId id="347" r:id="rId35"/>
    <p:sldId id="348" r:id="rId36"/>
    <p:sldId id="328" r:id="rId37"/>
    <p:sldId id="324" r:id="rId38"/>
    <p:sldId id="267" r:id="rId39"/>
    <p:sldId id="327" r:id="rId40"/>
    <p:sldId id="355" r:id="rId41"/>
    <p:sldId id="356" r:id="rId42"/>
    <p:sldId id="325" r:id="rId43"/>
    <p:sldId id="352" r:id="rId44"/>
    <p:sldId id="344" r:id="rId45"/>
    <p:sldId id="341" r:id="rId46"/>
    <p:sldId id="343" r:id="rId47"/>
    <p:sldId id="342" r:id="rId48"/>
    <p:sldId id="345" r:id="rId49"/>
    <p:sldId id="350" r:id="rId50"/>
    <p:sldId id="326" r:id="rId51"/>
    <p:sldId id="357" r:id="rId52"/>
    <p:sldId id="363" r:id="rId53"/>
    <p:sldId id="358" r:id="rId54"/>
    <p:sldId id="362" r:id="rId55"/>
    <p:sldId id="351" r:id="rId56"/>
  </p:sldIdLst>
  <p:sldSz cx="9144000" cy="5143500" type="screen16x9"/>
  <p:notesSz cx="6858000" cy="9144000"/>
  <p:embeddedFontLst>
    <p:embeddedFont>
      <p:font typeface="Figtree" panose="020B0604020202020204" charset="0"/>
      <p:regular r:id="rId58"/>
      <p:bold r:id="rId59"/>
      <p:italic r:id="rId60"/>
      <p:boldItalic r:id="rId61"/>
    </p:embeddedFont>
    <p:embeddedFont>
      <p:font typeface="Golos Text" panose="020B0604020202020204" charset="0"/>
      <p:regular r:id="rId62"/>
      <p:bold r:id="rId63"/>
    </p:embeddedFont>
    <p:embeddedFont>
      <p:font typeface="Lato" panose="020F0502020204030203" pitchFamily="34" charset="0"/>
      <p:regular r:id="rId64"/>
      <p:bold r:id="rId65"/>
      <p:italic r:id="rId66"/>
      <p:boldItalic r:id="rId67"/>
    </p:embeddedFont>
    <p:embeddedFont>
      <p:font typeface="MuseoModerno" panose="020B0604020202020204" charset="0"/>
      <p:regular r:id="rId68"/>
      <p:bold r:id="rId69"/>
      <p:italic r:id="rId70"/>
      <p:boldItalic r:id="rId71"/>
    </p:embeddedFont>
    <p:embeddedFont>
      <p:font typeface="Nunito Light" pitchFamily="2" charset="0"/>
      <p:regular r:id="rId72"/>
      <p:italic r:id="rId73"/>
    </p:embeddedFont>
    <p:embeddedFont>
      <p:font typeface="Open Sans" panose="020B0606030504020204" pitchFamily="34" charset="0"/>
      <p:regular r:id="rId74"/>
    </p:embeddedFont>
    <p:embeddedFont>
      <p:font typeface="Roboto Mono" panose="00000009000000000000" pitchFamily="49" charset="0"/>
      <p:regular r:id="rId75"/>
      <p:bold r:id="rId76"/>
      <p:italic r:id="rId77"/>
      <p:boldItalic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FF6699"/>
    <a:srgbClr val="CCCCFF"/>
    <a:srgbClr val="83B4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2A6FC3-C866-4FBC-9EC8-57D83A466B09}" v="1" dt="2024-09-02T07:06:14.771"/>
  </p1510:revLst>
</p1510:revInfo>
</file>

<file path=ppt/tableStyles.xml><?xml version="1.0" encoding="utf-8"?>
<a:tblStyleLst xmlns:a="http://schemas.openxmlformats.org/drawingml/2006/main" def="{70E98D0B-1FE5-4FA9-8DC5-9B1E4E92C84E}">
  <a:tblStyle styleId="{70E98D0B-1FE5-4FA9-8DC5-9B1E4E92C8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494" autoAdjust="0"/>
  </p:normalViewPr>
  <p:slideViewPr>
    <p:cSldViewPr snapToGrid="0">
      <p:cViewPr varScale="1">
        <p:scale>
          <a:sx n="87" d="100"/>
          <a:sy n="87" d="100"/>
        </p:scale>
        <p:origin x="12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84"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1.fntdata"/><Relationship Id="rId74" Type="http://schemas.openxmlformats.org/officeDocument/2006/relationships/font" Target="fonts/font17.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7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5.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font" Target="fonts/font18.fntdata"/><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font" Target="fonts/font16.fntdata"/><Relationship Id="rId78" Type="http://schemas.openxmlformats.org/officeDocument/2006/relationships/font" Target="fonts/font21.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a Barletta" userId="fdb3053a5e2b70bf" providerId="LiveId" clId="{4F2A6FC3-C866-4FBC-9EC8-57D83A466B09}"/>
    <pc:docChg chg="undo custSel addSld delSld modSld delMainMaster">
      <pc:chgData name="Martina Barletta" userId="fdb3053a5e2b70bf" providerId="LiveId" clId="{4F2A6FC3-C866-4FBC-9EC8-57D83A466B09}" dt="2024-09-02T07:07:20.027" v="97" actId="478"/>
      <pc:docMkLst>
        <pc:docMk/>
      </pc:docMkLst>
      <pc:sldChg chg="modSp mod">
        <pc:chgData name="Martina Barletta" userId="fdb3053a5e2b70bf" providerId="LiveId" clId="{4F2A6FC3-C866-4FBC-9EC8-57D83A466B09}" dt="2024-09-02T07:06:20.922" v="83" actId="20577"/>
        <pc:sldMkLst>
          <pc:docMk/>
          <pc:sldMk cId="0" sldId="256"/>
        </pc:sldMkLst>
        <pc:spChg chg="mod">
          <ac:chgData name="Martina Barletta" userId="fdb3053a5e2b70bf" providerId="LiveId" clId="{4F2A6FC3-C866-4FBC-9EC8-57D83A466B09}" dt="2024-09-02T07:06:20.922" v="83" actId="20577"/>
          <ac:spMkLst>
            <pc:docMk/>
            <pc:sldMk cId="0" sldId="256"/>
            <ac:spMk id="1440" creationId="{00000000-0000-0000-0000-000000000000}"/>
          </ac:spMkLst>
        </pc:spChg>
      </pc:sldChg>
      <pc:sldChg chg="del">
        <pc:chgData name="Martina Barletta" userId="fdb3053a5e2b70bf" providerId="LiveId" clId="{4F2A6FC3-C866-4FBC-9EC8-57D83A466B09}" dt="2024-09-02T07:02:29.752" v="0" actId="47"/>
        <pc:sldMkLst>
          <pc:docMk/>
          <pc:sldMk cId="0" sldId="304"/>
        </pc:sldMkLst>
      </pc:sldChg>
      <pc:sldChg chg="del">
        <pc:chgData name="Martina Barletta" userId="fdb3053a5e2b70bf" providerId="LiveId" clId="{4F2A6FC3-C866-4FBC-9EC8-57D83A466B09}" dt="2024-09-02T07:02:29.752" v="0" actId="47"/>
        <pc:sldMkLst>
          <pc:docMk/>
          <pc:sldMk cId="1988739660" sldId="329"/>
        </pc:sldMkLst>
      </pc:sldChg>
      <pc:sldChg chg="del">
        <pc:chgData name="Martina Barletta" userId="fdb3053a5e2b70bf" providerId="LiveId" clId="{4F2A6FC3-C866-4FBC-9EC8-57D83A466B09}" dt="2024-09-02T07:02:29.752" v="0" actId="47"/>
        <pc:sldMkLst>
          <pc:docMk/>
          <pc:sldMk cId="3704542940" sldId="330"/>
        </pc:sldMkLst>
      </pc:sldChg>
      <pc:sldChg chg="del">
        <pc:chgData name="Martina Barletta" userId="fdb3053a5e2b70bf" providerId="LiveId" clId="{4F2A6FC3-C866-4FBC-9EC8-57D83A466B09}" dt="2024-09-02T07:02:29.752" v="0" actId="47"/>
        <pc:sldMkLst>
          <pc:docMk/>
          <pc:sldMk cId="2063228315" sldId="331"/>
        </pc:sldMkLst>
      </pc:sldChg>
      <pc:sldChg chg="del">
        <pc:chgData name="Martina Barletta" userId="fdb3053a5e2b70bf" providerId="LiveId" clId="{4F2A6FC3-C866-4FBC-9EC8-57D83A466B09}" dt="2024-09-02T07:02:29.752" v="0" actId="47"/>
        <pc:sldMkLst>
          <pc:docMk/>
          <pc:sldMk cId="4291223834" sldId="353"/>
        </pc:sldMkLst>
      </pc:sldChg>
      <pc:sldChg chg="del">
        <pc:chgData name="Martina Barletta" userId="fdb3053a5e2b70bf" providerId="LiveId" clId="{4F2A6FC3-C866-4FBC-9EC8-57D83A466B09}" dt="2024-09-02T07:02:29.752" v="0" actId="47"/>
        <pc:sldMkLst>
          <pc:docMk/>
          <pc:sldMk cId="3328174792" sldId="359"/>
        </pc:sldMkLst>
      </pc:sldChg>
      <pc:sldChg chg="del">
        <pc:chgData name="Martina Barletta" userId="fdb3053a5e2b70bf" providerId="LiveId" clId="{4F2A6FC3-C866-4FBC-9EC8-57D83A466B09}" dt="2024-09-02T07:02:29.752" v="0" actId="47"/>
        <pc:sldMkLst>
          <pc:docMk/>
          <pc:sldMk cId="3721852847" sldId="360"/>
        </pc:sldMkLst>
      </pc:sldChg>
      <pc:sldChg chg="del">
        <pc:chgData name="Martina Barletta" userId="fdb3053a5e2b70bf" providerId="LiveId" clId="{4F2A6FC3-C866-4FBC-9EC8-57D83A466B09}" dt="2024-09-02T07:02:29.752" v="0" actId="47"/>
        <pc:sldMkLst>
          <pc:docMk/>
          <pc:sldMk cId="738355093" sldId="361"/>
        </pc:sldMkLst>
      </pc:sldChg>
      <pc:sldChg chg="del">
        <pc:chgData name="Martina Barletta" userId="fdb3053a5e2b70bf" providerId="LiveId" clId="{4F2A6FC3-C866-4FBC-9EC8-57D83A466B09}" dt="2024-09-02T07:02:29.752" v="0" actId="47"/>
        <pc:sldMkLst>
          <pc:docMk/>
          <pc:sldMk cId="3178396735" sldId="364"/>
        </pc:sldMkLst>
      </pc:sldChg>
      <pc:sldChg chg="del">
        <pc:chgData name="Martina Barletta" userId="fdb3053a5e2b70bf" providerId="LiveId" clId="{4F2A6FC3-C866-4FBC-9EC8-57D83A466B09}" dt="2024-09-02T07:02:29.752" v="0" actId="47"/>
        <pc:sldMkLst>
          <pc:docMk/>
          <pc:sldMk cId="2196198835" sldId="365"/>
        </pc:sldMkLst>
      </pc:sldChg>
      <pc:sldChg chg="new del">
        <pc:chgData name="Martina Barletta" userId="fdb3053a5e2b70bf" providerId="LiveId" clId="{4F2A6FC3-C866-4FBC-9EC8-57D83A466B09}" dt="2024-09-02T07:07:06.034" v="85" actId="680"/>
        <pc:sldMkLst>
          <pc:docMk/>
          <pc:sldMk cId="272682108" sldId="368"/>
        </pc:sldMkLst>
      </pc:sldChg>
      <pc:sldChg chg="del">
        <pc:chgData name="Martina Barletta" userId="fdb3053a5e2b70bf" providerId="LiveId" clId="{4F2A6FC3-C866-4FBC-9EC8-57D83A466B09}" dt="2024-09-02T07:02:29.752" v="0" actId="47"/>
        <pc:sldMkLst>
          <pc:docMk/>
          <pc:sldMk cId="1465394837" sldId="368"/>
        </pc:sldMkLst>
      </pc:sldChg>
      <pc:sldChg chg="delSp modSp add mod">
        <pc:chgData name="Martina Barletta" userId="fdb3053a5e2b70bf" providerId="LiveId" clId="{4F2A6FC3-C866-4FBC-9EC8-57D83A466B09}" dt="2024-09-02T07:07:20.027" v="97" actId="478"/>
        <pc:sldMkLst>
          <pc:docMk/>
          <pc:sldMk cId="1543850870" sldId="368"/>
        </pc:sldMkLst>
        <pc:spChg chg="mod">
          <ac:chgData name="Martina Barletta" userId="fdb3053a5e2b70bf" providerId="LiveId" clId="{4F2A6FC3-C866-4FBC-9EC8-57D83A466B09}" dt="2024-09-02T07:07:17.863" v="96" actId="20577"/>
          <ac:spMkLst>
            <pc:docMk/>
            <pc:sldMk cId="1543850870" sldId="368"/>
            <ac:spMk id="3" creationId="{E42D9FC2-48A7-A2BA-28A3-62918D46BAEB}"/>
          </ac:spMkLst>
        </pc:spChg>
        <pc:spChg chg="del">
          <ac:chgData name="Martina Barletta" userId="fdb3053a5e2b70bf" providerId="LiveId" clId="{4F2A6FC3-C866-4FBC-9EC8-57D83A466B09}" dt="2024-09-02T07:07:20.027" v="97" actId="478"/>
          <ac:spMkLst>
            <pc:docMk/>
            <pc:sldMk cId="1543850870" sldId="368"/>
            <ac:spMk id="4" creationId="{9BF4F913-A4CD-6FAC-9584-7CEFB2E42395}"/>
          </ac:spMkLst>
        </pc:spChg>
      </pc:sldChg>
      <pc:sldChg chg="del">
        <pc:chgData name="Martina Barletta" userId="fdb3053a5e2b70bf" providerId="LiveId" clId="{4F2A6FC3-C866-4FBC-9EC8-57D83A466B09}" dt="2024-09-02T07:02:29.752" v="0" actId="47"/>
        <pc:sldMkLst>
          <pc:docMk/>
          <pc:sldMk cId="1555249369" sldId="369"/>
        </pc:sldMkLst>
      </pc:sldChg>
      <pc:sldMasterChg chg="del delSldLayout">
        <pc:chgData name="Martina Barletta" userId="fdb3053a5e2b70bf" providerId="LiveId" clId="{4F2A6FC3-C866-4FBC-9EC8-57D83A466B09}" dt="2024-09-02T07:02:29.752" v="0" actId="47"/>
        <pc:sldMasterMkLst>
          <pc:docMk/>
          <pc:sldMasterMk cId="0" sldId="2147483678"/>
        </pc:sldMasterMkLst>
        <pc:sldLayoutChg chg="del">
          <pc:chgData name="Martina Barletta" userId="fdb3053a5e2b70bf" providerId="LiveId" clId="{4F2A6FC3-C866-4FBC-9EC8-57D83A466B09}" dt="2024-09-02T07:02:29.752" v="0" actId="47"/>
          <pc:sldLayoutMkLst>
            <pc:docMk/>
            <pc:sldMasterMk cId="0" sldId="2147483678"/>
            <pc:sldLayoutMk cId="0"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Statistical_machine_translation" TargetMode="External"/><Relationship Id="rId3" Type="http://schemas.openxmlformats.org/officeDocument/2006/relationships/hyperlink" Target="https://en.wikipedia.org/wiki/Georgetown-IBM_experiment" TargetMode="External"/><Relationship Id="rId7" Type="http://schemas.openxmlformats.org/officeDocument/2006/relationships/hyperlink" Target="https://en.wikipedia.org/wiki/Natural_language_processing#cite_note-3"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en.wikipedia.org/wiki/ALPAC" TargetMode="External"/><Relationship Id="rId5" Type="http://schemas.openxmlformats.org/officeDocument/2006/relationships/hyperlink" Target="https://en.wikipedia.org/wiki/Natural_language_processing#cite_note-2" TargetMode="External"/><Relationship Id="rId4" Type="http://schemas.openxmlformats.org/officeDocument/2006/relationships/hyperlink" Target="https://en.wikipedia.org/wiki/Automatic_translation"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fr.wikipedia.org/wiki/S%C3%A9mantique" TargetMode="External"/><Relationship Id="rId3" Type="http://schemas.openxmlformats.org/officeDocument/2006/relationships/hyperlink" Target="https://fr.wikipedia.org/wiki/Intelligence_artificielle" TargetMode="External"/><Relationship Id="rId7" Type="http://schemas.openxmlformats.org/officeDocument/2006/relationships/hyperlink" Target="https://fr.wikipedia.org/wiki/Logiciel"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fr.wikipedia.org/wiki/Ordinateur" TargetMode="External"/><Relationship Id="rId11" Type="http://schemas.openxmlformats.org/officeDocument/2006/relationships/hyperlink" Target="https://fr.wikipedia.org/wiki/Chambre_chinoise" TargetMode="External"/><Relationship Id="rId5" Type="http://schemas.openxmlformats.org/officeDocument/2006/relationships/hyperlink" Target="https://fr.wikipedia.org/wiki/Computing_Machinery_and_Intelligence" TargetMode="External"/><Relationship Id="rId10" Type="http://schemas.openxmlformats.org/officeDocument/2006/relationships/hyperlink" Target="https://fr.wikipedia.org/wiki/Syntaxe" TargetMode="External"/><Relationship Id="rId4" Type="http://schemas.openxmlformats.org/officeDocument/2006/relationships/hyperlink" Target="https://fr.wikipedia.org/wiki/Alan_Turing" TargetMode="External"/><Relationship Id="rId9" Type="http://schemas.openxmlformats.org/officeDocument/2006/relationships/hyperlink" Target="https://fr.wikipedia.org/wiki/John_Searle"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fr.wikipedia.org/wiki/Cube"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fr.wikipedia.org/wiki/Analyse_syntaxique" TargetMode="External"/><Relationship Id="rId5" Type="http://schemas.openxmlformats.org/officeDocument/2006/relationships/hyperlink" Target="https://fr.wikipedia.org/wiki/Sph%C3%A8re" TargetMode="External"/><Relationship Id="rId4" Type="http://schemas.openxmlformats.org/officeDocument/2006/relationships/hyperlink" Target="https://fr.wikipedia.org/wiki/C%C3%B4ne_(g%C3%A9om%C3%A9trie)"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fr.wikipedia.org/wiki/Psychoth%C3%A9rapie"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fr.wikipedia.org/wiki/Compr%C3%A9hension" TargetMode="External"/><Relationship Id="rId4" Type="http://schemas.openxmlformats.org/officeDocument/2006/relationships/hyperlink" Target="https://fr.wikipedia.org/wiki/Carl_Roger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6"/>
        <p:cNvGrpSpPr/>
        <p:nvPr/>
      </p:nvGrpSpPr>
      <p:grpSpPr>
        <a:xfrm>
          <a:off x="0" y="0"/>
          <a:ext cx="0" cy="0"/>
          <a:chOff x="0" y="0"/>
          <a:chExt cx="0" cy="0"/>
        </a:xfrm>
      </p:grpSpPr>
      <p:sp>
        <p:nvSpPr>
          <p:cNvPr id="1437" name="Google Shape;143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8" name="Google Shape;143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5"/>
        <p:cNvGrpSpPr/>
        <p:nvPr/>
      </p:nvGrpSpPr>
      <p:grpSpPr>
        <a:xfrm>
          <a:off x="0" y="0"/>
          <a:ext cx="0" cy="0"/>
          <a:chOff x="0" y="0"/>
          <a:chExt cx="0" cy="0"/>
        </a:xfrm>
      </p:grpSpPr>
      <p:sp>
        <p:nvSpPr>
          <p:cNvPr id="1566" name="Google Shape;1566;g245977703f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7" name="Google Shape;1567;g245977703f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TAL nait aux EEUU – nécessité de traduire des documents techniques ou papiers scientifiques du russe à l’anglais de manière rapide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Cible la traduction automatique comme phénomène simple, problème déjà résolu dans les 3/5 ans suivants…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Erreur : inexistence de la linguistique, mauvaise </a:t>
            </a:r>
            <a:r>
              <a:rPr lang="fr-FR" b="1" i="0" noProof="0" dirty="0" err="1">
                <a:solidFill>
                  <a:srgbClr val="202122"/>
                </a:solidFill>
                <a:effectLst/>
                <a:highlight>
                  <a:srgbClr val="FFFFFF"/>
                </a:highlight>
                <a:latin typeface="Arial" panose="020B0604020202020204" pitchFamily="34" charset="0"/>
              </a:rPr>
              <a:t>comprehénsion</a:t>
            </a:r>
            <a:r>
              <a:rPr lang="fr-FR" b="1" i="0" noProof="0" dirty="0">
                <a:solidFill>
                  <a:srgbClr val="202122"/>
                </a:solidFill>
                <a:effectLst/>
                <a:highlight>
                  <a:srgbClr val="FFFFFF"/>
                </a:highlight>
                <a:latin typeface="Arial" panose="020B0604020202020204" pitchFamily="34" charset="0"/>
              </a:rPr>
              <a:t> de ce qui comporte la traduction (tous les niveaux </a:t>
            </a:r>
            <a:r>
              <a:rPr lang="fr-FR" b="1" i="0" noProof="0">
                <a:solidFill>
                  <a:srgbClr val="202122"/>
                </a:solidFill>
                <a:effectLst/>
                <a:highlight>
                  <a:srgbClr val="FFFFFF"/>
                </a:highlight>
                <a:latin typeface="Arial" panose="020B0604020202020204" pitchFamily="34" charset="0"/>
              </a:rPr>
              <a:t>du langage)</a:t>
            </a: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1"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1" i="0" noProof="0" dirty="0">
                <a:solidFill>
                  <a:srgbClr val="202122"/>
                </a:solidFill>
                <a:effectLst/>
                <a:highlight>
                  <a:srgbClr val="FFFFFF"/>
                </a:highlight>
                <a:latin typeface="Arial" panose="020B0604020202020204" pitchFamily="34" charset="0"/>
              </a:rPr>
              <a:t>1950s</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3" tooltip="Georgetown-IBM experiment"/>
              </a:rPr>
              <a:t>Georgetown </a:t>
            </a:r>
            <a:r>
              <a:rPr lang="fr-FR" b="0" i="0" u="none" strike="noStrike" noProof="0" dirty="0" err="1">
                <a:solidFill>
                  <a:srgbClr val="202122"/>
                </a:solidFill>
                <a:effectLst/>
                <a:highlight>
                  <a:srgbClr val="FFFFFF"/>
                </a:highlight>
                <a:latin typeface="Arial" panose="020B0604020202020204" pitchFamily="34" charset="0"/>
                <a:hlinkClick r:id="rId3" tooltip="Georgetown-IBM experiment"/>
              </a:rPr>
              <a:t>experiment</a:t>
            </a:r>
            <a:r>
              <a:rPr lang="fr-FR" b="0" i="0" noProof="0" dirty="0">
                <a:solidFill>
                  <a:srgbClr val="202122"/>
                </a:solidFill>
                <a:effectLst/>
                <a:highlight>
                  <a:srgbClr val="FFFFFF"/>
                </a:highlight>
                <a:latin typeface="Arial" panose="020B0604020202020204" pitchFamily="34" charset="0"/>
              </a:rPr>
              <a:t> in 1954 </a:t>
            </a:r>
            <a:r>
              <a:rPr lang="fr-FR" b="0" i="0" noProof="0" dirty="0" err="1">
                <a:solidFill>
                  <a:srgbClr val="202122"/>
                </a:solidFill>
                <a:effectLst/>
                <a:highlight>
                  <a:srgbClr val="FFFFFF"/>
                </a:highlight>
                <a:latin typeface="Arial" panose="020B0604020202020204" pitchFamily="34" charset="0"/>
              </a:rPr>
              <a:t>involved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fully</a:t>
            </a:r>
            <a:r>
              <a:rPr lang="fr-FR" b="0" i="0" noProof="0" dirty="0">
                <a:solidFill>
                  <a:srgbClr val="202122"/>
                </a:solidFill>
                <a:effectLst/>
                <a:highlight>
                  <a:srgbClr val="FFFFFF"/>
                </a:highlight>
                <a:latin typeface="Arial" panose="020B0604020202020204" pitchFamily="34" charset="0"/>
              </a:rPr>
              <a:t> </a:t>
            </a:r>
            <a:r>
              <a:rPr lang="fr-FR" b="0" i="0" u="none" strike="noStrike" noProof="0" dirty="0" err="1">
                <a:solidFill>
                  <a:srgbClr val="202122"/>
                </a:solidFill>
                <a:effectLst/>
                <a:highlight>
                  <a:srgbClr val="FFFFFF"/>
                </a:highlight>
                <a:latin typeface="Arial" panose="020B0604020202020204" pitchFamily="34" charset="0"/>
                <a:hlinkClick r:id="rId4" tooltip="Automatic translation"/>
              </a:rPr>
              <a:t>automatic</a:t>
            </a:r>
            <a:r>
              <a:rPr lang="fr-FR" b="0" i="0" u="none" strike="noStrike" noProof="0" dirty="0">
                <a:solidFill>
                  <a:srgbClr val="202122"/>
                </a:solidFill>
                <a:effectLst/>
                <a:highlight>
                  <a:srgbClr val="FFFFFF"/>
                </a:highlight>
                <a:latin typeface="Arial" panose="020B0604020202020204" pitchFamily="34" charset="0"/>
                <a:hlinkClick r:id="rId4" tooltip="Automatic translation"/>
              </a:rPr>
              <a:t> translation</a:t>
            </a:r>
            <a:r>
              <a:rPr lang="fr-FR" b="0" i="0" noProof="0" dirty="0">
                <a:solidFill>
                  <a:srgbClr val="202122"/>
                </a:solidFill>
                <a:effectLst/>
                <a:highlight>
                  <a:srgbClr val="FFFFFF"/>
                </a:highlight>
                <a:latin typeface="Arial" panose="020B0604020202020204" pitchFamily="34" charset="0"/>
              </a:rPr>
              <a:t> of more </a:t>
            </a:r>
            <a:r>
              <a:rPr lang="fr-FR" b="0" i="0" noProof="0" dirty="0" err="1">
                <a:solidFill>
                  <a:srgbClr val="202122"/>
                </a:solidFill>
                <a:effectLst/>
                <a:highlight>
                  <a:srgbClr val="FFFFFF"/>
                </a:highlight>
                <a:latin typeface="Arial" panose="020B0604020202020204" pitchFamily="34" charset="0"/>
              </a:rPr>
              <a:t>than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sixty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Russian</a:t>
            </a:r>
            <a:r>
              <a:rPr lang="fr-FR" b="0" i="0" noProof="0" dirty="0">
                <a:solidFill>
                  <a:srgbClr val="202122"/>
                </a:solidFill>
                <a:effectLst/>
                <a:highlight>
                  <a:srgbClr val="FFFFFF"/>
                </a:highlight>
                <a:latin typeface="Arial" panose="020B0604020202020204" pitchFamily="34" charset="0"/>
              </a:rPr>
              <a:t> sentences </a:t>
            </a:r>
            <a:r>
              <a:rPr lang="fr-FR" b="0" i="0" noProof="0" dirty="0" err="1">
                <a:solidFill>
                  <a:srgbClr val="202122"/>
                </a:solidFill>
                <a:effectLst/>
                <a:highlight>
                  <a:srgbClr val="FFFFFF"/>
                </a:highlight>
                <a:latin typeface="Arial" panose="020B0604020202020204" pitchFamily="34" charset="0"/>
              </a:rPr>
              <a:t>into</a:t>
            </a:r>
            <a:r>
              <a:rPr lang="fr-FR" b="0" i="0" noProof="0" dirty="0">
                <a:solidFill>
                  <a:srgbClr val="202122"/>
                </a:solidFill>
                <a:effectLst/>
                <a:highlight>
                  <a:srgbClr val="FFFFFF"/>
                </a:highlight>
                <a:latin typeface="Arial" panose="020B0604020202020204" pitchFamily="34" charset="0"/>
              </a:rPr>
              <a:t> English.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Système prototype pour – but récolter des financements ultérieures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6 règles de grammaire et 250 items lexicaux, mots de champs lexicaux différents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Chaque mot était enregistré sur une carte perforée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1956 </a:t>
            </a:r>
            <a:r>
              <a:rPr lang="fr-FR" b="0" i="0" noProof="0" dirty="0" err="1">
                <a:solidFill>
                  <a:srgbClr val="202122"/>
                </a:solidFill>
                <a:effectLst/>
                <a:highlight>
                  <a:srgbClr val="FFFFFF"/>
                </a:highlight>
                <a:latin typeface="Arial" panose="020B0604020202020204" pitchFamily="34" charset="0"/>
              </a:rPr>
              <a:t>conference</a:t>
            </a:r>
            <a:r>
              <a:rPr lang="fr-FR" b="0" i="0" noProof="0" dirty="0">
                <a:solidFill>
                  <a:srgbClr val="202122"/>
                </a:solidFill>
                <a:effectLst/>
                <a:highlight>
                  <a:srgbClr val="FFFFFF"/>
                </a:highlight>
                <a:latin typeface="Arial" panose="020B0604020202020204" pitchFamily="34" charset="0"/>
              </a:rPr>
              <a:t> de Dartmouth et l’intelligence artificielle est établie comme discipline </a:t>
            </a:r>
            <a:r>
              <a:rPr lang="fr-FR" b="0" i="0" noProof="0" dirty="0" err="1">
                <a:solidFill>
                  <a:srgbClr val="202122"/>
                </a:solidFill>
                <a:effectLst/>
                <a:highlight>
                  <a:srgbClr val="FFFFFF"/>
                </a:highlight>
                <a:latin typeface="Arial" panose="020B0604020202020204" pitchFamily="34" charset="0"/>
              </a:rPr>
              <a:t>sciéntifique</a:t>
            </a: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b="0" i="0" noProof="0" dirty="0">
              <a:solidFill>
                <a:srgbClr val="202122"/>
              </a:solidFill>
              <a:effectLst/>
              <a:highlight>
                <a:srgbClr val="FFFFFF"/>
              </a:highligh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b="0" i="0" noProof="0" dirty="0">
                <a:solidFill>
                  <a:srgbClr val="202122"/>
                </a:solidFill>
                <a:effectLst/>
                <a:highlight>
                  <a:srgbClr val="FFFFFF"/>
                </a:highlight>
                <a:latin typeface="Arial" panose="020B0604020202020204" pitchFamily="34" charset="0"/>
              </a:rPr>
              <a:t>The </a:t>
            </a:r>
            <a:r>
              <a:rPr lang="fr-FR" b="0" i="0" noProof="0" dirty="0" err="1">
                <a:solidFill>
                  <a:srgbClr val="202122"/>
                </a:solidFill>
                <a:effectLst/>
                <a:highlight>
                  <a:srgbClr val="FFFFFF"/>
                </a:highlight>
                <a:latin typeface="Arial" panose="020B0604020202020204" pitchFamily="34" charset="0"/>
              </a:rPr>
              <a:t>authors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claimed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within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three</a:t>
            </a:r>
            <a:r>
              <a:rPr lang="fr-FR" b="0" i="0" noProof="0" dirty="0">
                <a:solidFill>
                  <a:srgbClr val="202122"/>
                </a:solidFill>
                <a:effectLst/>
                <a:highlight>
                  <a:srgbClr val="FFFFFF"/>
                </a:highlight>
                <a:latin typeface="Arial" panose="020B0604020202020204" pitchFamily="34" charset="0"/>
              </a:rPr>
              <a:t> or five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machine translation </a:t>
            </a:r>
            <a:r>
              <a:rPr lang="fr-FR" b="0" i="0" noProof="0" dirty="0" err="1">
                <a:solidFill>
                  <a:srgbClr val="202122"/>
                </a:solidFill>
                <a:effectLst/>
                <a:highlight>
                  <a:srgbClr val="FFFFFF"/>
                </a:highlight>
                <a:latin typeface="Arial" panose="020B0604020202020204" pitchFamily="34" charset="0"/>
              </a:rPr>
              <a:t>would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be</a:t>
            </a:r>
            <a:r>
              <a:rPr lang="fr-FR" b="0" i="0" noProof="0" dirty="0">
                <a:solidFill>
                  <a:srgbClr val="202122"/>
                </a:solidFill>
                <a:effectLst/>
                <a:highlight>
                  <a:srgbClr val="FFFFFF"/>
                </a:highlight>
                <a:latin typeface="Arial" panose="020B0604020202020204" pitchFamily="34" charset="0"/>
              </a:rPr>
              <a:t> a </a:t>
            </a:r>
            <a:r>
              <a:rPr lang="fr-FR" b="0" i="0" noProof="0" dirty="0" err="1">
                <a:solidFill>
                  <a:srgbClr val="202122"/>
                </a:solidFill>
                <a:effectLst/>
                <a:highlight>
                  <a:srgbClr val="FFFFFF"/>
                </a:highlight>
                <a:latin typeface="Arial" panose="020B0604020202020204" pitchFamily="34" charset="0"/>
              </a:rPr>
              <a:t>solved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problem</a:t>
            </a:r>
            <a:r>
              <a:rPr lang="fr-FR" b="0" i="0" noProof="0" dirty="0">
                <a:solidFill>
                  <a:srgbClr val="202122"/>
                </a:solidFill>
                <a:effectLst/>
                <a:highlight>
                  <a:srgbClr val="FFFFFF"/>
                </a:highlight>
                <a:latin typeface="Arial" panose="020B0604020202020204" pitchFamily="34" charset="0"/>
              </a:rPr>
              <a:t>.</a:t>
            </a:r>
            <a:r>
              <a:rPr lang="fr-FR" b="0" i="0" u="none" strike="noStrike" baseline="30000" noProof="0" dirty="0">
                <a:solidFill>
                  <a:srgbClr val="202122"/>
                </a:solidFill>
                <a:effectLst/>
                <a:highlight>
                  <a:srgbClr val="FFFFFF"/>
                </a:highlight>
                <a:latin typeface="Arial" panose="020B0604020202020204" pitchFamily="34" charset="0"/>
                <a:hlinkClick r:id="rId5"/>
              </a:rPr>
              <a:t>[2]</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However</a:t>
            </a:r>
            <a:r>
              <a:rPr lang="fr-FR" b="0" i="0" noProof="0" dirty="0">
                <a:solidFill>
                  <a:srgbClr val="202122"/>
                </a:solidFill>
                <a:effectLst/>
                <a:highlight>
                  <a:srgbClr val="FFFFFF"/>
                </a:highlight>
                <a:latin typeface="Arial" panose="020B0604020202020204" pitchFamily="34" charset="0"/>
              </a:rPr>
              <a:t>, real </a:t>
            </a:r>
            <a:r>
              <a:rPr lang="fr-FR" b="0" i="0" noProof="0" dirty="0" err="1">
                <a:solidFill>
                  <a:srgbClr val="202122"/>
                </a:solidFill>
                <a:effectLst/>
                <a:highlight>
                  <a:srgbClr val="FFFFFF"/>
                </a:highlight>
                <a:latin typeface="Arial" panose="020B0604020202020204" pitchFamily="34" charset="0"/>
              </a:rPr>
              <a:t>progress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much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slower</a:t>
            </a:r>
            <a:r>
              <a:rPr lang="fr-FR" b="0" i="0" noProof="0" dirty="0">
                <a:solidFill>
                  <a:srgbClr val="202122"/>
                </a:solidFill>
                <a:effectLst/>
                <a:highlight>
                  <a:srgbClr val="FFFFFF"/>
                </a:highlight>
                <a:latin typeface="Arial" panose="020B0604020202020204" pitchFamily="34" charset="0"/>
              </a:rPr>
              <a:t>, and </a:t>
            </a:r>
            <a:r>
              <a:rPr lang="fr-FR" b="0" i="0" noProof="0" dirty="0" err="1">
                <a:solidFill>
                  <a:srgbClr val="202122"/>
                </a:solidFill>
                <a:effectLst/>
                <a:highlight>
                  <a:srgbClr val="FFFFFF"/>
                </a:highlight>
                <a:latin typeface="Arial" panose="020B0604020202020204" pitchFamily="34" charset="0"/>
              </a:rPr>
              <a:t>after</a:t>
            </a:r>
            <a:r>
              <a:rPr lang="fr-FR" b="0" i="0" noProof="0" dirty="0">
                <a:solidFill>
                  <a:srgbClr val="202122"/>
                </a:solidFill>
                <a:effectLst/>
                <a:highlight>
                  <a:srgbClr val="FFFFFF"/>
                </a:highlight>
                <a:latin typeface="Arial" panose="020B0604020202020204" pitchFamily="34" charset="0"/>
              </a:rPr>
              <a:t> the </a:t>
            </a:r>
            <a:r>
              <a:rPr lang="fr-FR" b="0" i="0" u="none" strike="noStrike" noProof="0" dirty="0">
                <a:solidFill>
                  <a:srgbClr val="202122"/>
                </a:solidFill>
                <a:effectLst/>
                <a:highlight>
                  <a:srgbClr val="FFFFFF"/>
                </a:highlight>
                <a:latin typeface="Arial" panose="020B0604020202020204" pitchFamily="34" charset="0"/>
                <a:hlinkClick r:id="rId6" tooltip="ALPAC"/>
              </a:rPr>
              <a:t>ALPAC report</a:t>
            </a:r>
            <a:r>
              <a:rPr lang="fr-FR" b="0" i="0" noProof="0" dirty="0">
                <a:solidFill>
                  <a:srgbClr val="202122"/>
                </a:solidFill>
                <a:effectLst/>
                <a:highlight>
                  <a:srgbClr val="FFFFFF"/>
                </a:highlight>
                <a:latin typeface="Arial" panose="020B0604020202020204" pitchFamily="34" charset="0"/>
              </a:rPr>
              <a:t> in 1966, </a:t>
            </a:r>
            <a:r>
              <a:rPr lang="fr-FR" b="0" i="0" noProof="0" dirty="0" err="1">
                <a:solidFill>
                  <a:srgbClr val="202122"/>
                </a:solidFill>
                <a:effectLst/>
                <a:highlight>
                  <a:srgbClr val="FFFFFF"/>
                </a:highlight>
                <a:latin typeface="Arial" panose="020B0604020202020204" pitchFamily="34" charset="0"/>
              </a:rPr>
              <a:t>which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found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that</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ten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years</a:t>
            </a:r>
            <a:r>
              <a:rPr lang="fr-FR" b="0" i="0" noProof="0" dirty="0">
                <a:solidFill>
                  <a:srgbClr val="202122"/>
                </a:solidFill>
                <a:effectLst/>
                <a:highlight>
                  <a:srgbClr val="FFFFFF"/>
                </a:highlight>
                <a:latin typeface="Arial" panose="020B0604020202020204" pitchFamily="34" charset="0"/>
              </a:rPr>
              <a:t> of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had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failed</a:t>
            </a:r>
            <a:r>
              <a:rPr lang="fr-FR" b="0" i="0" noProof="0" dirty="0">
                <a:solidFill>
                  <a:srgbClr val="202122"/>
                </a:solidFill>
                <a:effectLst/>
                <a:highlight>
                  <a:srgbClr val="FFFFFF"/>
                </a:highlight>
                <a:latin typeface="Arial" panose="020B0604020202020204" pitchFamily="34" charset="0"/>
              </a:rPr>
              <a:t> to </a:t>
            </a:r>
            <a:r>
              <a:rPr lang="fr-FR" b="0" i="0" noProof="0" dirty="0" err="1">
                <a:solidFill>
                  <a:srgbClr val="202122"/>
                </a:solidFill>
                <a:effectLst/>
                <a:highlight>
                  <a:srgbClr val="FFFFFF"/>
                </a:highlight>
                <a:latin typeface="Arial" panose="020B0604020202020204" pitchFamily="34" charset="0"/>
              </a:rPr>
              <a:t>fulfill</a:t>
            </a:r>
            <a:r>
              <a:rPr lang="fr-FR" b="0" i="0" noProof="0" dirty="0">
                <a:solidFill>
                  <a:srgbClr val="202122"/>
                </a:solidFill>
                <a:effectLst/>
                <a:highlight>
                  <a:srgbClr val="FFFFFF"/>
                </a:highlight>
                <a:latin typeface="Arial" panose="020B0604020202020204" pitchFamily="34" charset="0"/>
              </a:rPr>
              <a:t> the expectations, </a:t>
            </a:r>
            <a:r>
              <a:rPr lang="fr-FR" b="0" i="0" noProof="0" dirty="0" err="1">
                <a:solidFill>
                  <a:srgbClr val="202122"/>
                </a:solidFill>
                <a:effectLst/>
                <a:highlight>
                  <a:srgbClr val="FFFFFF"/>
                </a:highlight>
                <a:latin typeface="Arial" panose="020B0604020202020204" pitchFamily="34" charset="0"/>
              </a:rPr>
              <a:t>funding</a:t>
            </a:r>
            <a:r>
              <a:rPr lang="fr-FR" b="0" i="0" noProof="0" dirty="0">
                <a:solidFill>
                  <a:srgbClr val="202122"/>
                </a:solidFill>
                <a:effectLst/>
                <a:highlight>
                  <a:srgbClr val="FFFFFF"/>
                </a:highlight>
                <a:latin typeface="Arial" panose="020B0604020202020204" pitchFamily="34" charset="0"/>
              </a:rPr>
              <a:t> for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dramatically</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reduced</a:t>
            </a:r>
            <a:r>
              <a:rPr lang="fr-FR" b="0" i="0" noProof="0" dirty="0">
                <a:solidFill>
                  <a:srgbClr val="202122"/>
                </a:solidFill>
                <a:effectLst/>
                <a:highlight>
                  <a:srgbClr val="FFFFFF"/>
                </a:highlight>
                <a:latin typeface="Arial" panose="020B0604020202020204" pitchFamily="34" charset="0"/>
              </a:rPr>
              <a:t>. Little </a:t>
            </a:r>
            <a:r>
              <a:rPr lang="fr-FR" b="0" i="0" noProof="0" dirty="0" err="1">
                <a:solidFill>
                  <a:srgbClr val="202122"/>
                </a:solidFill>
                <a:effectLst/>
                <a:highlight>
                  <a:srgbClr val="FFFFFF"/>
                </a:highlight>
                <a:latin typeface="Arial" panose="020B0604020202020204" pitchFamily="34" charset="0"/>
              </a:rPr>
              <a:t>further</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in machine translation </a:t>
            </a:r>
            <a:r>
              <a:rPr lang="fr-FR" b="0" i="0" noProof="0" dirty="0" err="1">
                <a:solidFill>
                  <a:srgbClr val="202122"/>
                </a:solidFill>
                <a:effectLst/>
                <a:highlight>
                  <a:srgbClr val="FFFFFF"/>
                </a:highlight>
                <a:latin typeface="Arial" panose="020B0604020202020204" pitchFamily="34" charset="0"/>
              </a:rPr>
              <a:t>was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conducted</a:t>
            </a:r>
            <a:r>
              <a:rPr lang="fr-FR" b="0" i="0" noProof="0" dirty="0">
                <a:solidFill>
                  <a:srgbClr val="202122"/>
                </a:solidFill>
                <a:effectLst/>
                <a:highlight>
                  <a:srgbClr val="FFFFFF"/>
                </a:highlight>
                <a:latin typeface="Arial" panose="020B0604020202020204" pitchFamily="34" charset="0"/>
              </a:rPr>
              <a:t> in America (</a:t>
            </a:r>
            <a:r>
              <a:rPr lang="fr-FR" b="0" i="0" noProof="0" dirty="0" err="1">
                <a:solidFill>
                  <a:srgbClr val="202122"/>
                </a:solidFill>
                <a:effectLst/>
                <a:highlight>
                  <a:srgbClr val="FFFFFF"/>
                </a:highlight>
                <a:latin typeface="Arial" panose="020B0604020202020204" pitchFamily="34" charset="0"/>
              </a:rPr>
              <a:t>though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some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research</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continued</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elsewhere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such</a:t>
            </a:r>
            <a:r>
              <a:rPr lang="fr-FR" b="0" i="0" noProof="0" dirty="0">
                <a:solidFill>
                  <a:srgbClr val="202122"/>
                </a:solidFill>
                <a:effectLst/>
                <a:highlight>
                  <a:srgbClr val="FFFFFF"/>
                </a:highlight>
                <a:latin typeface="Arial" panose="020B0604020202020204" pitchFamily="34" charset="0"/>
              </a:rPr>
              <a:t> as Japan and Europe</a:t>
            </a:r>
            <a:r>
              <a:rPr lang="fr-FR" b="0" i="0" u="none" strike="noStrike" baseline="30000" noProof="0" dirty="0">
                <a:solidFill>
                  <a:srgbClr val="202122"/>
                </a:solidFill>
                <a:effectLst/>
                <a:highlight>
                  <a:srgbClr val="FFFFFF"/>
                </a:highlight>
                <a:latin typeface="Arial" panose="020B0604020202020204" pitchFamily="34" charset="0"/>
                <a:hlinkClick r:id="rId7"/>
              </a:rPr>
              <a:t>[3]</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until</a:t>
            </a:r>
            <a:r>
              <a:rPr lang="fr-FR" b="0" i="0" noProof="0" dirty="0">
                <a:solidFill>
                  <a:srgbClr val="202122"/>
                </a:solidFill>
                <a:effectLst/>
                <a:highlight>
                  <a:srgbClr val="FFFFFF"/>
                </a:highlight>
                <a:latin typeface="Arial" panose="020B0604020202020204" pitchFamily="34" charset="0"/>
              </a:rPr>
              <a:t> the </a:t>
            </a:r>
            <a:r>
              <a:rPr lang="fr-FR" b="0" i="0" noProof="0" dirty="0" err="1">
                <a:solidFill>
                  <a:srgbClr val="202122"/>
                </a:solidFill>
                <a:effectLst/>
                <a:highlight>
                  <a:srgbClr val="FFFFFF"/>
                </a:highlight>
                <a:latin typeface="Arial" panose="020B0604020202020204" pitchFamily="34" charset="0"/>
              </a:rPr>
              <a:t>late</a:t>
            </a:r>
            <a:r>
              <a:rPr lang="fr-FR" b="0" i="0" noProof="0" dirty="0">
                <a:solidFill>
                  <a:srgbClr val="202122"/>
                </a:solidFill>
                <a:effectLst/>
                <a:highlight>
                  <a:srgbClr val="FFFFFF"/>
                </a:highlight>
                <a:latin typeface="Arial" panose="020B0604020202020204" pitchFamily="34" charset="0"/>
              </a:rPr>
              <a:t> 1980s </a:t>
            </a:r>
            <a:r>
              <a:rPr lang="fr-FR" b="0" i="0" noProof="0" dirty="0" err="1">
                <a:solidFill>
                  <a:srgbClr val="202122"/>
                </a:solidFill>
                <a:effectLst/>
                <a:highlight>
                  <a:srgbClr val="FFFFFF"/>
                </a:highlight>
                <a:latin typeface="Arial" panose="020B0604020202020204" pitchFamily="34" charset="0"/>
              </a:rPr>
              <a:t>when</a:t>
            </a:r>
            <a:r>
              <a:rPr lang="fr-FR" b="0" i="0" noProof="0" dirty="0">
                <a:solidFill>
                  <a:srgbClr val="202122"/>
                </a:solidFill>
                <a:effectLst/>
                <a:highlight>
                  <a:srgbClr val="FFFFFF"/>
                </a:highlight>
                <a:latin typeface="Arial" panose="020B0604020202020204" pitchFamily="34" charset="0"/>
              </a:rPr>
              <a:t> the first </a:t>
            </a:r>
            <a:r>
              <a:rPr lang="fr-FR" b="0" i="0" u="none" strike="noStrike" noProof="0" dirty="0" err="1">
                <a:solidFill>
                  <a:srgbClr val="202122"/>
                </a:solidFill>
                <a:effectLst/>
                <a:highlight>
                  <a:srgbClr val="FFFFFF"/>
                </a:highlight>
                <a:latin typeface="Arial" panose="020B0604020202020204" pitchFamily="34" charset="0"/>
                <a:hlinkClick r:id="rId8" tooltip="Statistical machine translation"/>
              </a:rPr>
              <a:t>statistical</a:t>
            </a:r>
            <a:r>
              <a:rPr lang="fr-FR" b="0" i="0" u="none" strike="noStrike" noProof="0" dirty="0">
                <a:solidFill>
                  <a:srgbClr val="202122"/>
                </a:solidFill>
                <a:effectLst/>
                <a:highlight>
                  <a:srgbClr val="FFFFFF"/>
                </a:highlight>
                <a:latin typeface="Arial" panose="020B0604020202020204" pitchFamily="34" charset="0"/>
                <a:hlinkClick r:id="rId8" tooltip="Statistical machine translation"/>
              </a:rPr>
              <a:t> machine translation</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systems</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were</a:t>
            </a:r>
            <a:r>
              <a:rPr lang="fr-FR" b="0" i="0" noProof="0" dirty="0">
                <a:solidFill>
                  <a:srgbClr val="202122"/>
                </a:solidFill>
                <a:effectLst/>
                <a:highlight>
                  <a:srgbClr val="FFFFFF"/>
                </a:highlight>
                <a:latin typeface="Arial" panose="020B0604020202020204" pitchFamily="34" charset="0"/>
              </a:rPr>
              <a:t> </a:t>
            </a:r>
            <a:r>
              <a:rPr lang="fr-FR" b="0" i="0" noProof="0" dirty="0" err="1">
                <a:solidFill>
                  <a:srgbClr val="202122"/>
                </a:solidFill>
                <a:effectLst/>
                <a:highlight>
                  <a:srgbClr val="FFFFFF"/>
                </a:highlight>
                <a:latin typeface="Arial" panose="020B0604020202020204" pitchFamily="34" charset="0"/>
              </a:rPr>
              <a:t>developed</a:t>
            </a:r>
            <a:r>
              <a:rPr lang="fr-FR" b="0" i="0" noProof="0" dirty="0">
                <a:solidFill>
                  <a:srgbClr val="202122"/>
                </a:solidFill>
                <a:effectLst/>
                <a:highlight>
                  <a:srgbClr val="FFFFFF"/>
                </a:highlight>
                <a:latin typeface="Arial" panose="020B0604020202020204" pitchFamily="34" charset="0"/>
              </a:rPr>
              <a:t>.</a:t>
            </a:r>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245977703f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 name="Google Shape;1544;g245977703f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Apocryphe</a:t>
            </a:r>
            <a:r>
              <a:rPr lang="it-IT" dirty="0"/>
              <a:t> non </a:t>
            </a:r>
            <a:r>
              <a:rPr lang="it-IT" dirty="0" err="1"/>
              <a:t>attesté</a:t>
            </a:r>
            <a:r>
              <a:rPr lang="it-IT" dirty="0"/>
              <a:t>, </a:t>
            </a:r>
            <a:r>
              <a:rPr lang="it-IT" dirty="0" err="1"/>
              <a:t>souvent</a:t>
            </a:r>
            <a:r>
              <a:rPr lang="it-IT" dirty="0"/>
              <a:t> </a:t>
            </a:r>
            <a:r>
              <a:rPr lang="it-IT" dirty="0" err="1"/>
              <a:t>cité</a:t>
            </a:r>
            <a:r>
              <a:rPr lang="it-IT" dirty="0"/>
              <a:t> </a:t>
            </a:r>
            <a:r>
              <a:rPr lang="it-IT" dirty="0" err="1"/>
              <a:t>quand</a:t>
            </a:r>
            <a:r>
              <a:rPr lang="it-IT" dirty="0"/>
              <a:t> on </a:t>
            </a:r>
            <a:r>
              <a:rPr lang="it-IT" dirty="0" err="1"/>
              <a:t>parle</a:t>
            </a:r>
            <a:r>
              <a:rPr lang="it-IT" dirty="0"/>
              <a:t> </a:t>
            </a:r>
            <a:r>
              <a:rPr lang="it-IT" dirty="0" err="1"/>
              <a:t>des</a:t>
            </a:r>
            <a:r>
              <a:rPr lang="it-IT" dirty="0"/>
              <a:t> premiers </a:t>
            </a:r>
            <a:r>
              <a:rPr lang="it-IT" dirty="0" err="1"/>
              <a:t>experiments</a:t>
            </a:r>
            <a:r>
              <a:rPr lang="it-IT" dirty="0"/>
              <a:t> en TA – </a:t>
            </a:r>
            <a:r>
              <a:rPr lang="it-IT" dirty="0" err="1"/>
              <a:t>phrase</a:t>
            </a:r>
            <a:r>
              <a:rPr lang="it-IT" dirty="0"/>
              <a:t> de la </a:t>
            </a:r>
            <a:r>
              <a:rPr lang="it-IT" dirty="0" err="1"/>
              <a:t>bible</a:t>
            </a:r>
            <a:r>
              <a:rPr lang="it-IT" dirty="0"/>
              <a:t> </a:t>
            </a:r>
            <a:r>
              <a:rPr lang="it-IT" dirty="0" err="1"/>
              <a:t>traduite</a:t>
            </a:r>
            <a:r>
              <a:rPr lang="it-IT" dirty="0"/>
              <a:t> </a:t>
            </a:r>
            <a:r>
              <a:rPr lang="it-IT" dirty="0" err="1"/>
              <a:t>du</a:t>
            </a:r>
            <a:r>
              <a:rPr lang="it-IT" dirty="0"/>
              <a:t> russe à </a:t>
            </a:r>
            <a:r>
              <a:rPr lang="it-IT" dirty="0" err="1"/>
              <a:t>l’anglais</a:t>
            </a:r>
            <a:r>
              <a:rPr lang="it-IT" dirty="0"/>
              <a:t>, </a:t>
            </a:r>
            <a:r>
              <a:rPr lang="it-IT" dirty="0" err="1"/>
              <a:t>puis</a:t>
            </a:r>
            <a:r>
              <a:rPr lang="it-IT" dirty="0"/>
              <a:t> de </a:t>
            </a:r>
            <a:r>
              <a:rPr lang="it-IT" dirty="0" err="1"/>
              <a:t>l’anglais</a:t>
            </a:r>
            <a:r>
              <a:rPr lang="it-IT" dirty="0"/>
              <a:t> </a:t>
            </a:r>
            <a:r>
              <a:rPr lang="it-IT" dirty="0" err="1"/>
              <a:t>au</a:t>
            </a:r>
            <a:r>
              <a:rPr lang="it-IT" dirty="0"/>
              <a:t> russe</a:t>
            </a:r>
            <a:endParaRPr dirty="0"/>
          </a:p>
        </p:txBody>
      </p:sp>
    </p:spTree>
    <p:extLst>
      <p:ext uri="{BB962C8B-B14F-4D97-AF65-F5344CB8AC3E}">
        <p14:creationId xmlns:p14="http://schemas.microsoft.com/office/powerpoint/2010/main" val="1659841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245977703f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3" name="Google Shape;1533;g245977703f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Deux autres hivers : 1974-1980, puis de 1987-1993</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D’autres périodisations divisent de manière différente : voir article de </a:t>
            </a: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Règles écrites à la main</a:t>
            </a:r>
          </a:p>
          <a:p>
            <a:pPr marL="0" lvl="0" indent="0" algn="l" rtl="0">
              <a:spcBef>
                <a:spcPts val="0"/>
              </a:spcBef>
              <a:spcAft>
                <a:spcPts val="0"/>
              </a:spcAft>
              <a:buNone/>
            </a:pPr>
            <a:r>
              <a:rPr lang="fr-FR" dirty="0"/>
              <a:t>Traitement du langage NATUREL sous forme de langage FORMEL </a:t>
            </a:r>
            <a:r>
              <a:rPr lang="fr-FR" dirty="0">
                <a:sym typeface="Wingdings" panose="05000000000000000000" pitchFamily="2" charset="2"/>
              </a:rPr>
              <a:t> contribution de Chomsky dans ce changement de paradigme</a:t>
            </a:r>
          </a:p>
          <a:p>
            <a:pPr marL="0" lvl="0" indent="0" algn="l" rtl="0">
              <a:spcBef>
                <a:spcPts val="0"/>
              </a:spcBef>
              <a:spcAft>
                <a:spcPts val="0"/>
              </a:spcAft>
              <a:buNone/>
            </a:pPr>
            <a:r>
              <a:rPr lang="fr-FR" dirty="0"/>
              <a:t>Deux branches, les symbolistes intéressés à décrire la syntaxe des langues sous forme de règles et la courante stochastique, qui cherchait de creuser plutôt du côté statistique et des probabilités (ex reconnaissance de similarité entre textes)</a:t>
            </a:r>
          </a:p>
          <a:p>
            <a:pPr marL="0" lvl="0" indent="0" algn="l" rtl="0">
              <a:spcBef>
                <a:spcPts val="0"/>
              </a:spcBef>
              <a:spcAft>
                <a:spcPts val="0"/>
              </a:spcAft>
              <a:buNone/>
            </a:pPr>
            <a:endParaRPr lang="fr-FR" dirty="0"/>
          </a:p>
          <a:p>
            <a:pPr marL="0" lvl="0" indent="0" algn="l" rtl="0">
              <a:spcBef>
                <a:spcPts val="0"/>
              </a:spcBef>
              <a:spcAft>
                <a:spcPts val="0"/>
              </a:spcAft>
              <a:buNone/>
            </a:pPr>
            <a:r>
              <a:rPr lang="fr-FR" dirty="0"/>
              <a:t>Certains systèmes montrent une profondeur majeure dans le traitement de niveaux de langage comme la syntaxe ou la référence, qui n’étaient pas pris en compte tout le temps dans les premiers systèmes de traduction automatique.</a:t>
            </a:r>
          </a:p>
          <a:p>
            <a:pPr marL="0" lvl="0" indent="0" algn="l" rtl="0">
              <a:spcBef>
                <a:spcPts val="0"/>
              </a:spcBef>
              <a:spcAft>
                <a:spcPts val="0"/>
              </a:spcAft>
              <a:buNone/>
            </a:pPr>
            <a:r>
              <a:rPr lang="it-IT" dirty="0"/>
              <a:t>La </a:t>
            </a:r>
            <a:r>
              <a:rPr lang="it-IT" dirty="0" err="1"/>
              <a:t>majorité</a:t>
            </a:r>
            <a:r>
              <a:rPr lang="it-IT" dirty="0"/>
              <a:t> </a:t>
            </a:r>
            <a:r>
              <a:rPr lang="it-IT" dirty="0" err="1"/>
              <a:t>des</a:t>
            </a:r>
            <a:r>
              <a:rPr lang="it-IT" dirty="0"/>
              <a:t> </a:t>
            </a:r>
            <a:r>
              <a:rPr lang="it-IT" dirty="0" err="1"/>
              <a:t>systèmes</a:t>
            </a:r>
            <a:r>
              <a:rPr lang="it-IT" dirty="0"/>
              <a:t> de </a:t>
            </a:r>
            <a:r>
              <a:rPr lang="it-IT" dirty="0" err="1"/>
              <a:t>cette</a:t>
            </a:r>
            <a:r>
              <a:rPr lang="it-IT" dirty="0"/>
              <a:t> </a:t>
            </a:r>
            <a:r>
              <a:rPr lang="it-IT" dirty="0" err="1"/>
              <a:t>période</a:t>
            </a:r>
            <a:r>
              <a:rPr lang="it-IT" dirty="0"/>
              <a:t> </a:t>
            </a:r>
            <a:r>
              <a:rPr lang="it-IT" dirty="0" err="1"/>
              <a:t>sont</a:t>
            </a:r>
            <a:r>
              <a:rPr lang="it-IT" dirty="0"/>
              <a:t> </a:t>
            </a:r>
            <a:r>
              <a:rPr lang="it-IT" dirty="0" err="1"/>
              <a:t>basés</a:t>
            </a:r>
            <a:r>
              <a:rPr lang="it-IT" dirty="0"/>
              <a:t> sur un set de </a:t>
            </a:r>
            <a:r>
              <a:rPr lang="it-IT" dirty="0" err="1"/>
              <a:t>règles</a:t>
            </a:r>
            <a:r>
              <a:rPr lang="it-IT" dirty="0"/>
              <a:t> </a:t>
            </a:r>
            <a:r>
              <a:rPr lang="it-IT" dirty="0" err="1"/>
              <a:t>écrites</a:t>
            </a:r>
            <a:r>
              <a:rPr lang="it-IT" dirty="0"/>
              <a:t> à la </a:t>
            </a:r>
            <a:r>
              <a:rPr lang="it-IT" dirty="0" err="1"/>
              <a:t>main</a:t>
            </a:r>
            <a:r>
              <a:rPr lang="it-IT" dirty="0"/>
              <a:t>. Cela </a:t>
            </a:r>
            <a:r>
              <a:rPr lang="it-IT" dirty="0" err="1"/>
              <a:t>commence</a:t>
            </a:r>
            <a:r>
              <a:rPr lang="it-IT" dirty="0"/>
              <a:t> à </a:t>
            </a:r>
            <a:r>
              <a:rPr lang="it-IT" dirty="0" err="1"/>
              <a:t>changer</a:t>
            </a:r>
            <a:r>
              <a:rPr lang="it-IT" dirty="0"/>
              <a:t> </a:t>
            </a:r>
            <a:r>
              <a:rPr lang="it-IT" dirty="0" err="1"/>
              <a:t>vers</a:t>
            </a:r>
            <a:r>
              <a:rPr lang="it-IT" dirty="0"/>
              <a:t> </a:t>
            </a:r>
            <a:r>
              <a:rPr lang="it-IT" dirty="0" err="1"/>
              <a:t>les</a:t>
            </a:r>
            <a:r>
              <a:rPr lang="it-IT" dirty="0"/>
              <a:t> </a:t>
            </a:r>
            <a:r>
              <a:rPr lang="it-IT" dirty="0" err="1"/>
              <a:t>années</a:t>
            </a:r>
            <a:r>
              <a:rPr lang="it-IT" dirty="0"/>
              <a:t> 80 </a:t>
            </a:r>
            <a:r>
              <a:rPr lang="it-IT" dirty="0" err="1"/>
              <a:t>avec</a:t>
            </a:r>
            <a:r>
              <a:rPr lang="it-IT" dirty="0"/>
              <a:t> l’</a:t>
            </a:r>
            <a:r>
              <a:rPr lang="it-IT" dirty="0" err="1"/>
              <a:t>introduction</a:t>
            </a:r>
            <a:r>
              <a:rPr lang="it-IT" dirty="0"/>
              <a:t> </a:t>
            </a:r>
            <a:r>
              <a:rPr lang="it-IT" dirty="0" err="1"/>
              <a:t>des</a:t>
            </a:r>
            <a:r>
              <a:rPr lang="it-IT" dirty="0"/>
              <a:t> </a:t>
            </a:r>
            <a:r>
              <a:rPr lang="it-IT" dirty="0" err="1"/>
              <a:t>algorithmes</a:t>
            </a:r>
            <a:r>
              <a:rPr lang="it-IT" dirty="0"/>
              <a:t> de Machine Learning</a:t>
            </a:r>
          </a:p>
          <a:p>
            <a:pPr marL="0" lvl="0" indent="0" algn="l" rtl="0">
              <a:spcBef>
                <a:spcPts val="0"/>
              </a:spcBef>
              <a:spcAft>
                <a:spcPts val="0"/>
              </a:spcAft>
              <a:buNone/>
            </a:pPr>
            <a:r>
              <a:rPr lang="it-IT" dirty="0" err="1"/>
              <a:t>Dans</a:t>
            </a:r>
            <a:r>
              <a:rPr lang="it-IT" dirty="0"/>
              <a:t> </a:t>
            </a:r>
            <a:r>
              <a:rPr lang="it-IT" dirty="0" err="1"/>
              <a:t>les</a:t>
            </a:r>
            <a:r>
              <a:rPr lang="it-IT" dirty="0"/>
              <a:t> </a:t>
            </a:r>
            <a:r>
              <a:rPr lang="it-IT" dirty="0" err="1"/>
              <a:t>années</a:t>
            </a:r>
            <a:r>
              <a:rPr lang="it-IT" dirty="0"/>
              <a:t> 80-90, la </a:t>
            </a:r>
            <a:r>
              <a:rPr lang="it-IT" dirty="0" err="1"/>
              <a:t>naissance</a:t>
            </a:r>
            <a:r>
              <a:rPr lang="it-IT" dirty="0"/>
              <a:t> </a:t>
            </a:r>
            <a:r>
              <a:rPr lang="it-IT" dirty="0" err="1"/>
              <a:t>des</a:t>
            </a:r>
            <a:r>
              <a:rPr lang="it-IT" dirty="0"/>
              <a:t> </a:t>
            </a:r>
            <a:r>
              <a:rPr lang="it-IT" dirty="0" err="1"/>
              <a:t>approches</a:t>
            </a:r>
            <a:r>
              <a:rPr lang="it-IT" dirty="0"/>
              <a:t> </a:t>
            </a:r>
            <a:r>
              <a:rPr lang="it-IT" dirty="0" err="1"/>
              <a:t>statistiques</a:t>
            </a:r>
            <a:r>
              <a:rPr lang="it-IT" dirty="0"/>
              <a:t> </a:t>
            </a:r>
            <a:r>
              <a:rPr lang="it-IT" dirty="0" err="1"/>
              <a:t>interromps</a:t>
            </a:r>
            <a:r>
              <a:rPr lang="it-IT" dirty="0"/>
              <a:t> l’</a:t>
            </a:r>
            <a:r>
              <a:rPr lang="it-IT" dirty="0" err="1"/>
              <a:t>hiver</a:t>
            </a:r>
            <a:r>
              <a:rPr lang="it-IT" dirty="0"/>
              <a:t> de l’IA, et en ce moment on </a:t>
            </a:r>
            <a:r>
              <a:rPr lang="it-IT" dirty="0" err="1"/>
              <a:t>introduit</a:t>
            </a:r>
            <a:r>
              <a:rPr lang="it-IT" dirty="0"/>
              <a:t> </a:t>
            </a:r>
            <a:r>
              <a:rPr lang="it-IT" dirty="0" err="1"/>
              <a:t>les</a:t>
            </a:r>
            <a:r>
              <a:rPr lang="it-IT" dirty="0"/>
              <a:t> </a:t>
            </a:r>
            <a:r>
              <a:rPr lang="it-IT" dirty="0" err="1"/>
              <a:t>chaines</a:t>
            </a:r>
            <a:r>
              <a:rPr lang="it-IT" dirty="0"/>
              <a:t> </a:t>
            </a:r>
            <a:r>
              <a:rPr lang="it-IT" dirty="0" err="1"/>
              <a:t>cachées</a:t>
            </a:r>
            <a:r>
              <a:rPr lang="it-IT" dirty="0"/>
              <a:t> de Markov et on </a:t>
            </a:r>
            <a:r>
              <a:rPr lang="it-IT" dirty="0" err="1"/>
              <a:t>les</a:t>
            </a:r>
            <a:r>
              <a:rPr lang="it-IT" dirty="0"/>
              <a:t> applique </a:t>
            </a:r>
            <a:r>
              <a:rPr lang="it-IT" dirty="0" err="1"/>
              <a:t>au</a:t>
            </a:r>
            <a:r>
              <a:rPr lang="it-IT" dirty="0"/>
              <a:t> POS tagging.</a:t>
            </a:r>
            <a:endParaRPr dirty="0"/>
          </a:p>
        </p:txBody>
      </p:sp>
    </p:spTree>
    <p:extLst>
      <p:ext uri="{BB962C8B-B14F-4D97-AF65-F5344CB8AC3E}">
        <p14:creationId xmlns:p14="http://schemas.microsoft.com/office/powerpoint/2010/main" val="665120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C’est pendant cette période que le test de Turing est décrit pour la première fois. Décrit par Alan Turing en 1950 dans sa publication </a:t>
            </a:r>
            <a:r>
              <a:rPr lang="fr-FR" dirty="0" err="1"/>
              <a:t>Computing</a:t>
            </a:r>
            <a:r>
              <a:rPr lang="fr-FR" dirty="0"/>
              <a:t> </a:t>
            </a:r>
            <a:r>
              <a:rPr lang="fr-FR" dirty="0" err="1"/>
              <a:t>Machinery</a:t>
            </a:r>
            <a:r>
              <a:rPr lang="fr-FR" dirty="0"/>
              <a:t> and Intelligence comme « imitation </a:t>
            </a:r>
            <a:r>
              <a:rPr lang="fr-FR" dirty="0" err="1"/>
              <a:t>game</a:t>
            </a:r>
            <a:r>
              <a:rPr lang="fr-FR" dirty="0"/>
              <a:t> » jeu d’imitation, est appelé test de Turing bien après sa mort.</a:t>
            </a:r>
          </a:p>
          <a:p>
            <a:endParaRPr lang="fr-FR" dirty="0"/>
          </a:p>
          <a:p>
            <a:pPr algn="l"/>
            <a:r>
              <a:rPr lang="fr-FR" b="0" i="0" dirty="0">
                <a:solidFill>
                  <a:srgbClr val="202122"/>
                </a:solidFill>
                <a:effectLst/>
                <a:highlight>
                  <a:srgbClr val="FFFFFF"/>
                </a:highlight>
                <a:latin typeface="Arial" panose="020B0604020202020204" pitchFamily="34" charset="0"/>
              </a:rPr>
              <a:t>Le </a:t>
            </a:r>
            <a:r>
              <a:rPr lang="fr-FR" b="1" i="0" dirty="0">
                <a:solidFill>
                  <a:srgbClr val="202122"/>
                </a:solidFill>
                <a:effectLst/>
                <a:highlight>
                  <a:srgbClr val="FFFFFF"/>
                </a:highlight>
                <a:latin typeface="Arial" panose="020B0604020202020204" pitchFamily="34" charset="0"/>
              </a:rPr>
              <a:t>test de Turing</a:t>
            </a:r>
            <a:r>
              <a:rPr lang="fr-FR" b="0" i="0" dirty="0">
                <a:solidFill>
                  <a:srgbClr val="202122"/>
                </a:solidFill>
                <a:effectLst/>
                <a:highlight>
                  <a:srgbClr val="FFFFFF"/>
                </a:highlight>
                <a:latin typeface="Arial" panose="020B0604020202020204" pitchFamily="34" charset="0"/>
              </a:rPr>
              <a:t> est une proposition de test d’</a:t>
            </a:r>
            <a:r>
              <a:rPr lang="fr-FR" b="0" i="0" u="none" strike="noStrike" dirty="0">
                <a:solidFill>
                  <a:srgbClr val="202122"/>
                </a:solidFill>
                <a:effectLst/>
                <a:highlight>
                  <a:srgbClr val="FFFFFF"/>
                </a:highlight>
                <a:latin typeface="Arial" panose="020B0604020202020204" pitchFamily="34" charset="0"/>
                <a:hlinkClick r:id="rId3"/>
              </a:rPr>
              <a:t>intelligence artificielle</a:t>
            </a:r>
            <a:r>
              <a:rPr lang="fr-FR" b="0" i="0" dirty="0">
                <a:solidFill>
                  <a:srgbClr val="202122"/>
                </a:solidFill>
                <a:effectLst/>
                <a:highlight>
                  <a:srgbClr val="FFFFFF"/>
                </a:highlight>
                <a:latin typeface="Arial" panose="020B0604020202020204" pitchFamily="34" charset="0"/>
              </a:rPr>
              <a:t> fondée sur la faculté d'une machine à imiter la conversation humaine. Décrit par </a:t>
            </a:r>
            <a:r>
              <a:rPr lang="fr-FR" b="0" i="0" u="none" strike="noStrike" dirty="0">
                <a:solidFill>
                  <a:srgbClr val="202122"/>
                </a:solidFill>
                <a:effectLst/>
                <a:highlight>
                  <a:srgbClr val="FFFFFF"/>
                </a:highlight>
                <a:latin typeface="Arial" panose="020B0604020202020204" pitchFamily="34" charset="0"/>
                <a:hlinkClick r:id="rId4" tooltip="Alan Turing"/>
              </a:rPr>
              <a:t>Alan Turing</a:t>
            </a:r>
            <a:r>
              <a:rPr lang="fr-FR" b="0" i="0" dirty="0">
                <a:solidFill>
                  <a:srgbClr val="202122"/>
                </a:solidFill>
                <a:effectLst/>
                <a:highlight>
                  <a:srgbClr val="FFFFFF"/>
                </a:highlight>
                <a:latin typeface="Arial" panose="020B0604020202020204" pitchFamily="34" charset="0"/>
              </a:rPr>
              <a:t> en 1950 dans sa publication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Computing</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t>
            </a:r>
            <a:r>
              <a:rPr lang="fr-FR" b="0" i="1" u="none" strike="noStrike" dirty="0" err="1">
                <a:solidFill>
                  <a:srgbClr val="202122"/>
                </a:solidFill>
                <a:effectLst/>
                <a:highlight>
                  <a:srgbClr val="FFFFFF"/>
                </a:highlight>
                <a:latin typeface="Arial" panose="020B0604020202020204" pitchFamily="34" charset="0"/>
                <a:hlinkClick r:id="rId5" tooltip="Computing Machinery and Intelligence"/>
              </a:rPr>
              <a:t>Machinery</a:t>
            </a:r>
            <a:r>
              <a:rPr lang="fr-FR" b="0" i="1" u="none" strike="noStrike" dirty="0">
                <a:solidFill>
                  <a:srgbClr val="202122"/>
                </a:solidFill>
                <a:effectLst/>
                <a:highlight>
                  <a:srgbClr val="FFFFFF"/>
                </a:highlight>
                <a:latin typeface="Arial" panose="020B0604020202020204" pitchFamily="34" charset="0"/>
                <a:hlinkClick r:id="rId5" tooltip="Computing Machinery and Intelligence"/>
              </a:rPr>
              <a:t> and Intelligence</a:t>
            </a:r>
            <a:r>
              <a:rPr lang="fr-FR" b="0" i="0" dirty="0">
                <a:solidFill>
                  <a:srgbClr val="202122"/>
                </a:solidFill>
                <a:effectLst/>
                <a:highlight>
                  <a:srgbClr val="FFFFFF"/>
                </a:highlight>
                <a:latin typeface="Arial" panose="020B0604020202020204" pitchFamily="34" charset="0"/>
              </a:rPr>
              <a:t>, ce test consiste à mettre un humain en confrontation verbale à l’aveugle avec un </a:t>
            </a:r>
            <a:r>
              <a:rPr lang="fr-FR" b="0" i="0" u="none" strike="noStrike" dirty="0">
                <a:solidFill>
                  <a:srgbClr val="202122"/>
                </a:solidFill>
                <a:effectLst/>
                <a:highlight>
                  <a:srgbClr val="FFFFFF"/>
                </a:highlight>
                <a:latin typeface="Arial" panose="020B0604020202020204" pitchFamily="34" charset="0"/>
                <a:hlinkClick r:id="rId6" tooltip="Ordinateur"/>
              </a:rPr>
              <a:t>ordinateur</a:t>
            </a:r>
            <a:r>
              <a:rPr lang="fr-FR" b="0" i="0" dirty="0">
                <a:solidFill>
                  <a:srgbClr val="202122"/>
                </a:solidFill>
                <a:effectLst/>
                <a:highlight>
                  <a:srgbClr val="FFFFFF"/>
                </a:highlight>
                <a:latin typeface="Arial" panose="020B0604020202020204" pitchFamily="34" charset="0"/>
              </a:rPr>
              <a:t> et un autre humain. Si la personne qui engage les conversations n’est pas capable de dire lequel de ses interlocuteurs est un ordinateur, on peut considérer que le </a:t>
            </a:r>
            <a:r>
              <a:rPr lang="fr-FR" b="0" i="0" u="none" strike="noStrike" dirty="0">
                <a:solidFill>
                  <a:srgbClr val="202122"/>
                </a:solidFill>
                <a:effectLst/>
                <a:highlight>
                  <a:srgbClr val="FFFFFF"/>
                </a:highlight>
                <a:latin typeface="Arial" panose="020B0604020202020204" pitchFamily="34" charset="0"/>
                <a:hlinkClick r:id="rId7" tooltip="Logiciel"/>
              </a:rPr>
              <a:t>logiciel</a:t>
            </a:r>
            <a:r>
              <a:rPr lang="fr-FR" b="0" i="0" dirty="0">
                <a:solidFill>
                  <a:srgbClr val="202122"/>
                </a:solidFill>
                <a:effectLst/>
                <a:highlight>
                  <a:srgbClr val="FFFFFF"/>
                </a:highlight>
                <a:latin typeface="Arial" panose="020B0604020202020204" pitchFamily="34" charset="0"/>
              </a:rPr>
              <a:t> de l’ordinateur a passé avec succès le test. Cela sous-entend que l’ordinateur et l’humain essaieront d’avoir une apparence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humaine.</a:t>
            </a:r>
          </a:p>
          <a:p>
            <a:pPr algn="l"/>
            <a:r>
              <a:rPr lang="fr-FR" b="0" i="0" dirty="0">
                <a:solidFill>
                  <a:srgbClr val="202122"/>
                </a:solidFill>
                <a:effectLst/>
                <a:highlight>
                  <a:srgbClr val="FFFFFF"/>
                </a:highlight>
                <a:latin typeface="Arial" panose="020B0604020202020204" pitchFamily="34" charset="0"/>
              </a:rPr>
              <a:t>Pour conserver la simplicité et l’universalité du test, la conversation est limitée à des messages textuels entre les protagonistes.</a:t>
            </a:r>
          </a:p>
          <a:p>
            <a:pPr algn="l"/>
            <a:endParaRPr lang="fr-FR" b="0" i="0" dirty="0">
              <a:solidFill>
                <a:srgbClr val="202122"/>
              </a:solidFill>
              <a:effectLst/>
              <a:highlight>
                <a:srgbClr val="FFFFFF"/>
              </a:highlight>
              <a:latin typeface="Arial" panose="020B0604020202020204" pitchFamily="34" charset="0"/>
            </a:endParaRPr>
          </a:p>
          <a:p>
            <a:pPr algn="l"/>
            <a:r>
              <a:rPr lang="fr-FR" b="0" i="0" dirty="0">
                <a:solidFill>
                  <a:srgbClr val="202122"/>
                </a:solidFill>
                <a:effectLst/>
                <a:highlight>
                  <a:srgbClr val="FFFFFF"/>
                </a:highlight>
                <a:latin typeface="Arial" panose="020B0604020202020204" pitchFamily="34" charset="0"/>
              </a:rPr>
              <a:t>Dans un article daté de 1980, le philosophe </a:t>
            </a:r>
            <a:r>
              <a:rPr lang="fr-FR" b="0" i="0" u="none" strike="noStrike" dirty="0">
                <a:solidFill>
                  <a:srgbClr val="202122"/>
                </a:solidFill>
                <a:effectLst/>
                <a:highlight>
                  <a:srgbClr val="FFFFFF"/>
                </a:highlight>
                <a:latin typeface="Arial" panose="020B0604020202020204" pitchFamily="34" charset="0"/>
                <a:hlinkClick r:id="rId9" tooltip="John Searle"/>
              </a:rPr>
              <a:t>John Searle</a:t>
            </a:r>
            <a:r>
              <a:rPr lang="fr-FR" b="0" i="0" dirty="0">
                <a:solidFill>
                  <a:srgbClr val="202122"/>
                </a:solidFill>
                <a:effectLst/>
                <a:highlight>
                  <a:srgbClr val="FFFFFF"/>
                </a:highlight>
                <a:latin typeface="Arial" panose="020B0604020202020204" pitchFamily="34" charset="0"/>
              </a:rPr>
              <a:t> remet en cause la puissance du test de Turing, en invoquant la limite des ordinateurs à la </a:t>
            </a:r>
            <a:r>
              <a:rPr lang="fr-FR" b="0" i="0" u="none" strike="noStrike" dirty="0">
                <a:solidFill>
                  <a:srgbClr val="202122"/>
                </a:solidFill>
                <a:effectLst/>
                <a:highlight>
                  <a:srgbClr val="FFFFFF"/>
                </a:highlight>
                <a:latin typeface="Arial" panose="020B0604020202020204" pitchFamily="34" charset="0"/>
                <a:hlinkClick r:id="rId10" tooltip="Syntaxe"/>
              </a:rPr>
              <a:t>syntaxe</a:t>
            </a:r>
            <a:r>
              <a:rPr lang="fr-FR" b="0" i="0" dirty="0">
                <a:solidFill>
                  <a:srgbClr val="202122"/>
                </a:solidFill>
                <a:effectLst/>
                <a:highlight>
                  <a:srgbClr val="FFFFFF"/>
                </a:highlight>
                <a:latin typeface="Arial" panose="020B0604020202020204" pitchFamily="34" charset="0"/>
              </a:rPr>
              <a:t>. Selon l’auteur, la </a:t>
            </a:r>
            <a:r>
              <a:rPr lang="fr-FR" b="0" i="0" u="none" strike="noStrike" dirty="0">
                <a:solidFill>
                  <a:srgbClr val="202122"/>
                </a:solidFill>
                <a:effectLst/>
                <a:highlight>
                  <a:srgbClr val="FFFFFF"/>
                </a:highlight>
                <a:latin typeface="Arial" panose="020B0604020202020204" pitchFamily="34" charset="0"/>
                <a:hlinkClick r:id="rId8" tooltip="Sémantique"/>
              </a:rPr>
              <a:t>sémantique</a:t>
            </a:r>
            <a:r>
              <a:rPr lang="fr-FR" b="0" i="0" dirty="0">
                <a:solidFill>
                  <a:srgbClr val="202122"/>
                </a:solidFill>
                <a:effectLst/>
                <a:highlight>
                  <a:srgbClr val="FFFFFF"/>
                </a:highlight>
                <a:latin typeface="Arial" panose="020B0604020202020204" pitchFamily="34" charset="0"/>
              </a:rPr>
              <a:t>, caractéristique de la pensée humaine, ne saurait être réduite à la manipulation de symboles selon des règles syntaxiques déterminées, ce qui semble être le propre de la machine.</a:t>
            </a:r>
          </a:p>
          <a:p>
            <a:pPr algn="l"/>
            <a:r>
              <a:rPr lang="fr-FR" b="0" i="0" dirty="0">
                <a:solidFill>
                  <a:srgbClr val="202122"/>
                </a:solidFill>
                <a:effectLst/>
                <a:highlight>
                  <a:srgbClr val="FFFFFF"/>
                </a:highlight>
                <a:latin typeface="Arial" panose="020B0604020202020204" pitchFamily="34" charset="0"/>
              </a:rPr>
              <a:t>Pour illustrer son propos, il présente l’expérience de pensée de la </a:t>
            </a:r>
            <a:r>
              <a:rPr lang="fr-FR" b="0" i="0" u="none" strike="noStrike" dirty="0">
                <a:solidFill>
                  <a:srgbClr val="202122"/>
                </a:solidFill>
                <a:effectLst/>
                <a:highlight>
                  <a:srgbClr val="FFFFFF"/>
                </a:highlight>
                <a:latin typeface="Arial" panose="020B0604020202020204" pitchFamily="34" charset="0"/>
                <a:hlinkClick r:id="rId11" tooltip="Chambre chinoise"/>
              </a:rPr>
              <a:t>chambre chinoise</a:t>
            </a:r>
            <a:r>
              <a:rPr lang="fr-FR" b="0" i="0" dirty="0">
                <a:solidFill>
                  <a:srgbClr val="202122"/>
                </a:solidFill>
                <a:effectLst/>
                <a:highlight>
                  <a:srgbClr val="FFFFFF"/>
                </a:highlight>
                <a:latin typeface="Arial" panose="020B0604020202020204" pitchFamily="34" charset="0"/>
              </a:rPr>
              <a:t> : supposez que vous êtes à l’intérieur d’une pièce contenant des symboles chinois ainsi qu’un manuel d'instructions comportant des règles type « questions-réponses ». Lorsqu’un locuteur chinois, à l’extérieur de la pièce, vous envoie un message sur papier, vous pourrez, grâce au manuel, fournir une réponse adéquate et donner l’impression à votre interlocuteur de savoir parler sa langue, sans qu’il soit nécessaire que vous la compreniez.</a:t>
            </a:r>
          </a:p>
          <a:p>
            <a:pPr algn="l"/>
            <a:endParaRPr lang="fr-FR" b="0" i="0" dirty="0">
              <a:solidFill>
                <a:srgbClr val="202122"/>
              </a:solidFill>
              <a:effectLst/>
              <a:highlight>
                <a:srgbClr val="FFFFFF"/>
              </a:highlight>
              <a:latin typeface="Arial" panose="020B0604020202020204" pitchFamily="34" charset="0"/>
            </a:endParaRPr>
          </a:p>
          <a:p>
            <a:pPr algn="l"/>
            <a:endParaRPr lang="fr-FR" b="0" i="0" dirty="0">
              <a:solidFill>
                <a:srgbClr val="202122"/>
              </a:solidFill>
              <a:effectLst/>
              <a:highlight>
                <a:srgbClr val="FFFFFF"/>
              </a:highlight>
              <a:latin typeface="Arial" panose="020B0604020202020204" pitchFamily="34" charset="0"/>
            </a:endParaRPr>
          </a:p>
          <a:p>
            <a:endParaRPr lang="fr-FR" dirty="0"/>
          </a:p>
        </p:txBody>
      </p:sp>
    </p:spTree>
    <p:extLst>
      <p:ext uri="{BB962C8B-B14F-4D97-AF65-F5344CB8AC3E}">
        <p14:creationId xmlns:p14="http://schemas.microsoft.com/office/powerpoint/2010/main" val="239769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FR" b="0" i="0" dirty="0">
                <a:solidFill>
                  <a:srgbClr val="202122"/>
                </a:solidFill>
                <a:effectLst/>
                <a:highlight>
                  <a:srgbClr val="FFFFFF"/>
                </a:highlight>
                <a:latin typeface="Arial" panose="020B0604020202020204" pitchFamily="34" charset="0"/>
              </a:rPr>
              <a:t>- L’utilisateur demandait à SHRDLU de déplacer divers objets dans un petit « monde de blocs », qui contenait divers objets de base tels que des </a:t>
            </a:r>
            <a:r>
              <a:rPr lang="fr-FR" b="0" i="0" u="none" strike="noStrike" dirty="0">
                <a:effectLst/>
                <a:highlight>
                  <a:srgbClr val="FFFFFF"/>
                </a:highlight>
                <a:latin typeface="Arial" panose="020B0604020202020204" pitchFamily="34" charset="0"/>
                <a:hlinkClick r:id="rId3" tooltip="Cube"/>
              </a:rPr>
              <a:t>cubes</a:t>
            </a:r>
            <a:r>
              <a:rPr lang="fr-FR" b="0" i="0" dirty="0">
                <a:solidFill>
                  <a:srgbClr val="202122"/>
                </a:solidFill>
                <a:effectLst/>
                <a:highlight>
                  <a:srgbClr val="FFFFFF"/>
                </a:highlight>
                <a:latin typeface="Arial" panose="020B0604020202020204" pitchFamily="34" charset="0"/>
              </a:rPr>
              <a:t>, des </a:t>
            </a:r>
            <a:r>
              <a:rPr lang="fr-FR" b="0" i="0" u="none" strike="noStrike" dirty="0">
                <a:effectLst/>
                <a:highlight>
                  <a:srgbClr val="FFFFFF"/>
                </a:highlight>
                <a:latin typeface="Arial" panose="020B0604020202020204" pitchFamily="34" charset="0"/>
                <a:hlinkClick r:id="rId4" tooltip="Cône (géométrie)"/>
              </a:rPr>
              <a:t>cônes</a:t>
            </a:r>
            <a:r>
              <a:rPr lang="fr-FR" b="0" i="0" dirty="0">
                <a:solidFill>
                  <a:srgbClr val="202122"/>
                </a:solidFill>
                <a:effectLst/>
                <a:highlight>
                  <a:srgbClr val="FFFFFF"/>
                </a:highlight>
                <a:latin typeface="Arial" panose="020B0604020202020204" pitchFamily="34" charset="0"/>
              </a:rPr>
              <a:t>, et des </a:t>
            </a:r>
            <a:r>
              <a:rPr lang="fr-FR" b="0" i="0" u="none" strike="noStrike" dirty="0">
                <a:effectLst/>
                <a:highlight>
                  <a:srgbClr val="FFFFFF"/>
                </a:highlight>
                <a:latin typeface="Arial" panose="020B0604020202020204" pitchFamily="34" charset="0"/>
                <a:hlinkClick r:id="rId5" tooltip="Sphère"/>
              </a:rPr>
              <a:t>sphères</a:t>
            </a:r>
            <a:r>
              <a:rPr lang="fr-FR" b="0" i="0" dirty="0">
                <a:solidFill>
                  <a:srgbClr val="202122"/>
                </a:solidFill>
                <a:effectLst/>
                <a:highlight>
                  <a:srgbClr val="FFFFFF"/>
                </a:highlight>
                <a:latin typeface="Arial" panose="020B0604020202020204" pitchFamily="34" charset="0"/>
              </a:rPr>
              <a:t>. La particularité de SHRDLU tenait à la combinaison de quatre idées simples qui, s’additionnant, rendaient la simulation de la « compréhension » beaucoup plus convaincante.</a:t>
            </a:r>
          </a:p>
          <a:p>
            <a:pPr algn="l"/>
            <a:r>
              <a:rPr lang="fr-FR" b="0" i="0" dirty="0">
                <a:solidFill>
                  <a:srgbClr val="202122"/>
                </a:solidFill>
                <a:effectLst/>
                <a:highlight>
                  <a:srgbClr val="FFFFFF"/>
                </a:highlight>
                <a:latin typeface="Arial" panose="020B0604020202020204" pitchFamily="34" charset="0"/>
              </a:rPr>
              <a:t>SHRDLU incluait aussi une mémoire contextuelle élémentaire. On pouvait demander à SHRDLU de « placer le cône vert sur le cube rouge » et ensuite d’« enlever le cône » : l’expression « le cône » était comprise comme signifiant le cône dont il venait d’être question. SHRDLU pouvait effectuer une recherche arrière plus poussée pour retrouver le contexte dans la plupart des cas lorsque des adjectifs complémentaires étaient fournis. On pouvait aussi poser des questions sur l’historique, par exemple demander « As-tu ramassé quelque chose avant le cône » ?</a:t>
            </a:r>
          </a:p>
          <a:p>
            <a:pPr algn="l"/>
            <a:r>
              <a:rPr lang="fr-FR" b="0" i="0" dirty="0">
                <a:solidFill>
                  <a:srgbClr val="202122"/>
                </a:solidFill>
                <a:effectLst/>
                <a:highlight>
                  <a:srgbClr val="FFFFFF"/>
                </a:highlight>
                <a:latin typeface="Arial" panose="020B0604020202020204" pitchFamily="34" charset="0"/>
              </a:rPr>
              <a:t>Par un effet annexe de cette mémoire, et des règles originelles dont SHRDLU était pourvu, le programme était en mesure de répondre à des questions sur ce qui était possible ou non dans le monde considéré. Par exemple, SHRDLU pouvait déduire que les cubes pouvaient être empilés en cherchant des exemples, mais pouvait aussi réaliser qu’il n'était pas possible d'empiler des pyramides, après l’avoir tenté. Le « monde » contenait des règles de physique élémentaire susceptibles de faire s’écrouler les blocs, indépendamment de l’</a:t>
            </a:r>
            <a:r>
              <a:rPr lang="fr-FR" b="0" i="0" u="none" strike="noStrike" dirty="0">
                <a:solidFill>
                  <a:srgbClr val="202122"/>
                </a:solidFill>
                <a:effectLst/>
                <a:highlight>
                  <a:srgbClr val="FFFFFF"/>
                </a:highlight>
                <a:latin typeface="Arial" panose="020B0604020202020204" pitchFamily="34" charset="0"/>
                <a:hlinkClick r:id="rId6" tooltip="Analyse syntaxique"/>
              </a:rPr>
              <a:t>analyseur</a:t>
            </a:r>
            <a:r>
              <a:rPr lang="fr-FR" b="0" i="0" dirty="0">
                <a:solidFill>
                  <a:srgbClr val="202122"/>
                </a:solidFill>
                <a:effectLst/>
                <a:highlight>
                  <a:srgbClr val="FFFFFF"/>
                </a:highlight>
                <a:latin typeface="Arial" panose="020B0604020202020204" pitchFamily="34" charset="0"/>
              </a:rPr>
              <a:t> du langage.</a:t>
            </a:r>
          </a:p>
          <a:p>
            <a:pPr algn="l"/>
            <a:r>
              <a:rPr lang="fr-FR" b="0" i="0" dirty="0">
                <a:solidFill>
                  <a:srgbClr val="202122"/>
                </a:solidFill>
                <a:effectLst/>
                <a:highlight>
                  <a:srgbClr val="FFFFFF"/>
                </a:highlight>
                <a:latin typeface="Arial" panose="020B0604020202020204" pitchFamily="34" charset="0"/>
              </a:rPr>
              <a:t>Enfin, SHRDLU pouvait aussi se rappeler les noms associés à des objets, ou à des arrangements d’objets. On pouvait par exemple définir un « clocher » comme étant une petite pyramide posée sur un grand parallélépipède ; SHRDLU était dès lors en mesure de répondre à des questions sur les clochers dans le monde des blocs, et d’en construire de nouveaux.</a:t>
            </a:r>
          </a:p>
          <a:p>
            <a:pPr marL="158750" indent="0">
              <a:buNone/>
            </a:pPr>
            <a:endParaRPr lang="fr-FR" dirty="0"/>
          </a:p>
        </p:txBody>
      </p:sp>
    </p:spTree>
    <p:extLst>
      <p:ext uri="{BB962C8B-B14F-4D97-AF65-F5344CB8AC3E}">
        <p14:creationId xmlns:p14="http://schemas.microsoft.com/office/powerpoint/2010/main" val="39034100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dirty="0">
                <a:solidFill>
                  <a:srgbClr val="202122"/>
                </a:solidFill>
                <a:effectLst/>
                <a:highlight>
                  <a:srgbClr val="FFFFFF"/>
                </a:highlight>
                <a:latin typeface="Arial" panose="020B0604020202020204" pitchFamily="34" charset="0"/>
              </a:rPr>
              <a:t>simule un </a:t>
            </a:r>
            <a:r>
              <a:rPr lang="fr-FR" b="0" i="0" u="none" strike="noStrike" dirty="0">
                <a:effectLst/>
                <a:highlight>
                  <a:srgbClr val="FFFFFF"/>
                </a:highlight>
                <a:latin typeface="Arial" panose="020B0604020202020204" pitchFamily="34" charset="0"/>
                <a:hlinkClick r:id="rId3" tooltip="Psychothérapie"/>
              </a:rPr>
              <a:t>psychothérapeute</a:t>
            </a:r>
            <a:r>
              <a:rPr lang="fr-FR" b="0" i="0" dirty="0">
                <a:solidFill>
                  <a:srgbClr val="202122"/>
                </a:solidFill>
                <a:effectLst/>
                <a:highlight>
                  <a:srgbClr val="FFFFFF"/>
                </a:highlight>
                <a:latin typeface="Arial" panose="020B0604020202020204" pitchFamily="34" charset="0"/>
              </a:rPr>
              <a:t> </a:t>
            </a:r>
            <a:r>
              <a:rPr lang="fr-FR" b="0" i="0" u="none" strike="noStrike" dirty="0">
                <a:effectLst/>
                <a:highlight>
                  <a:srgbClr val="FFFFFF"/>
                </a:highlight>
                <a:latin typeface="Arial" panose="020B0604020202020204" pitchFamily="34" charset="0"/>
                <a:hlinkClick r:id="rId4" tooltip="Carl Rogers"/>
              </a:rPr>
              <a:t>rogérien</a:t>
            </a:r>
            <a:r>
              <a:rPr lang="fr-FR" b="0" i="0" dirty="0">
                <a:solidFill>
                  <a:srgbClr val="202122"/>
                </a:solidFill>
                <a:effectLst/>
                <a:highlight>
                  <a:srgbClr val="FFFFFF"/>
                </a:highlight>
                <a:latin typeface="Arial" panose="020B0604020202020204" pitchFamily="34" charset="0"/>
              </a:rPr>
              <a:t> en reformulant la plupart des affirmations du patient</a:t>
            </a:r>
          </a:p>
          <a:p>
            <a:r>
              <a:rPr lang="fr-FR" b="0" i="0" dirty="0">
                <a:solidFill>
                  <a:srgbClr val="202122"/>
                </a:solidFill>
                <a:effectLst/>
                <a:highlight>
                  <a:srgbClr val="FFFFFF"/>
                </a:highlight>
                <a:latin typeface="Arial" panose="020B0604020202020204" pitchFamily="34" charset="0"/>
              </a:rPr>
              <a:t>Eliza ne </a:t>
            </a:r>
            <a:r>
              <a:rPr lang="fr-FR" b="0" i="0" u="none" strike="noStrike" dirty="0">
                <a:effectLst/>
                <a:highlight>
                  <a:srgbClr val="FFFFFF"/>
                </a:highlight>
                <a:latin typeface="Arial" panose="020B0604020202020204" pitchFamily="34" charset="0"/>
                <a:hlinkClick r:id="rId5" tooltip="Compréhension"/>
              </a:rPr>
              <a:t>comprend</a:t>
            </a:r>
            <a:r>
              <a:rPr lang="fr-FR" b="0" i="0" dirty="0">
                <a:solidFill>
                  <a:srgbClr val="202122"/>
                </a:solidFill>
                <a:effectLst/>
                <a:highlight>
                  <a:srgbClr val="FFFFFF"/>
                </a:highlight>
                <a:latin typeface="Arial" panose="020B0604020202020204" pitchFamily="34" charset="0"/>
              </a:rPr>
              <a:t> pas ce qui lui est transmis, il se contente de former des phrases à partir de modèles préétablis, enrichis par les mots clés trouvés dans les réponses du patient</a:t>
            </a:r>
          </a:p>
          <a:p>
            <a:r>
              <a:rPr lang="fr-FR" b="0" i="0" dirty="0">
                <a:solidFill>
                  <a:srgbClr val="202122"/>
                </a:solidFill>
                <a:effectLst/>
                <a:highlight>
                  <a:srgbClr val="FFFFFF"/>
                </a:highlight>
                <a:latin typeface="Arial" panose="020B0604020202020204" pitchFamily="34" charset="0"/>
              </a:rPr>
              <a:t>« perroquet » qui répète les mots de son interlocuteur lors qu’il pose ses questions</a:t>
            </a:r>
          </a:p>
          <a:p>
            <a:endParaRPr lang="fr-FR" dirty="0"/>
          </a:p>
        </p:txBody>
      </p:sp>
    </p:spTree>
    <p:extLst>
      <p:ext uri="{BB962C8B-B14F-4D97-AF65-F5344CB8AC3E}">
        <p14:creationId xmlns:p14="http://schemas.microsoft.com/office/powerpoint/2010/main" val="4412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Expérience considéré à la base de la linguistique de corpus</a:t>
            </a:r>
          </a:p>
          <a:p>
            <a:r>
              <a:rPr lang="fr-FR" dirty="0"/>
              <a:t>Naissance du traitement automatique des langues en Italie dans les années ’60</a:t>
            </a:r>
          </a:p>
          <a:p>
            <a:r>
              <a:rPr lang="fr-FR" dirty="0"/>
              <a:t>Italie rôle de premier plan dans cette discipline, premier cours de Linguistique computationnelle à Pisa en  1969 !</a:t>
            </a:r>
          </a:p>
          <a:p>
            <a:r>
              <a:rPr lang="fr-FR" dirty="0"/>
              <a:t>Par contre, l’AILC est né qu’en 2015</a:t>
            </a:r>
          </a:p>
          <a:p>
            <a:endParaRPr lang="fr-FR" dirty="0"/>
          </a:p>
        </p:txBody>
      </p:sp>
    </p:spTree>
    <p:extLst>
      <p:ext uri="{BB962C8B-B14F-4D97-AF65-F5344CB8AC3E}">
        <p14:creationId xmlns:p14="http://schemas.microsoft.com/office/powerpoint/2010/main" val="3959982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cette période, </a:t>
            </a:r>
          </a:p>
          <a:p>
            <a:pPr marL="171450" lvl="0" indent="-171450" algn="l" rtl="0">
              <a:spcBef>
                <a:spcPts val="0"/>
              </a:spcBef>
              <a:spcAft>
                <a:spcPts val="0"/>
              </a:spcAft>
            </a:pPr>
            <a:r>
              <a:rPr lang="fr-FR" dirty="0"/>
              <a:t>	une grande quantité de textes numériques étaient finalement disponibles, l’idée générale était de développer des algos capables d’achever un certain niveau de compréhension du langage sur une grande quantité de textes, et d’utiliser ces textes pour développer cette habilité.</a:t>
            </a:r>
          </a:p>
          <a:p>
            <a:pPr marL="171450" lvl="0" indent="-171450" algn="l" rtl="0">
              <a:spcBef>
                <a:spcPts val="0"/>
              </a:spcBef>
              <a:spcAft>
                <a:spcPts val="0"/>
              </a:spcAft>
            </a:pPr>
            <a:r>
              <a:rPr lang="fr-FR" dirty="0"/>
              <a:t>	majeure puissance de calcul disponible</a:t>
            </a:r>
          </a:p>
          <a:p>
            <a:pPr marL="171450" lvl="0" indent="-171450" algn="l" rtl="0">
              <a:spcBef>
                <a:spcPts val="0"/>
              </a:spcBef>
              <a:spcAft>
                <a:spcPts val="0"/>
              </a:spcAft>
            </a:pPr>
            <a:r>
              <a:rPr lang="fr-FR" dirty="0"/>
              <a:t>	affaiblissement de la dominance des théories de Chomsky qui décourageaient la linguistique de corpus – à la base ‘</a:t>
            </a:r>
            <a:r>
              <a:rPr lang="fr-FR" dirty="0" err="1"/>
              <a:t>dun</a:t>
            </a:r>
            <a:r>
              <a:rPr lang="fr-FR" dirty="0"/>
              <a:t> approche machine-</a:t>
            </a:r>
            <a:r>
              <a:rPr lang="fr-FR" dirty="0" err="1"/>
              <a:t>learning</a:t>
            </a:r>
            <a:endParaRPr lang="fr-FR" dirty="0"/>
          </a:p>
          <a:p>
            <a:pPr marL="171450" lvl="0" indent="-171450" algn="l" rtl="0">
              <a:spcBef>
                <a:spcPts val="0"/>
              </a:spcBef>
              <a:spcAft>
                <a:spcPts val="0"/>
              </a:spcAft>
            </a:pPr>
            <a:endParaRPr lang="fr-FR" dirty="0"/>
          </a:p>
          <a:p>
            <a:pPr marL="0" lvl="0" indent="0" algn="l" rtl="0">
              <a:spcBef>
                <a:spcPts val="0"/>
              </a:spcBef>
              <a:spcAft>
                <a:spcPts val="0"/>
              </a:spcAft>
              <a:buNone/>
            </a:pPr>
            <a:endParaRPr lang="fr-FR" dirty="0"/>
          </a:p>
          <a:p>
            <a:pPr marL="0" lvl="0" indent="0" algn="l" rtl="0">
              <a:spcBef>
                <a:spcPts val="0"/>
              </a:spcBef>
              <a:spcAft>
                <a:spcPts val="0"/>
              </a:spcAft>
              <a:buNone/>
            </a:pPr>
            <a:r>
              <a:rPr lang="fr-FR" dirty="0" err="1"/>
              <a:t>Empirical</a:t>
            </a:r>
            <a:r>
              <a:rPr lang="fr-FR" dirty="0"/>
              <a:t> machine </a:t>
            </a:r>
            <a:r>
              <a:rPr lang="fr-FR" dirty="0" err="1"/>
              <a:t>learning</a:t>
            </a:r>
            <a:r>
              <a:rPr lang="fr-FR" dirty="0"/>
              <a:t> </a:t>
            </a:r>
            <a:r>
              <a:rPr lang="fr-FR" dirty="0" err="1"/>
              <a:t>models</a:t>
            </a:r>
            <a:r>
              <a:rPr lang="fr-FR" dirty="0"/>
              <a:t> of NLP, orientation qu’on retrouve encore </a:t>
            </a:r>
            <a:r>
              <a:rPr lang="fr-FR" dirty="0" err="1"/>
              <a:t>ajd</a:t>
            </a:r>
            <a:r>
              <a:rPr lang="fr-FR" dirty="0"/>
              <a:t> comme dominante dans le domaine</a:t>
            </a:r>
          </a:p>
          <a:p>
            <a:pPr marL="0" lvl="0" indent="0" algn="l" rtl="0">
              <a:spcBef>
                <a:spcPts val="0"/>
              </a:spcBef>
              <a:spcAft>
                <a:spcPts val="0"/>
              </a:spcAft>
              <a:buNone/>
            </a:pPr>
            <a:r>
              <a:rPr lang="fr-FR" dirty="0"/>
              <a:t>Essayer de capturer des régularités sur les donnés décomptant – pas très efficace</a:t>
            </a:r>
          </a:p>
          <a:p>
            <a:pPr marL="0" lvl="0" indent="0" algn="l" rtl="0">
              <a:spcBef>
                <a:spcPts val="0"/>
              </a:spcBef>
              <a:spcAft>
                <a:spcPts val="0"/>
              </a:spcAft>
              <a:buNone/>
            </a:pPr>
            <a:r>
              <a:rPr lang="fr-FR" dirty="0">
                <a:sym typeface="Wingdings" panose="05000000000000000000" pitchFamily="2" charset="2"/>
              </a:rPr>
              <a:t> IBM </a:t>
            </a:r>
            <a:r>
              <a:rPr lang="fr-FR" dirty="0" err="1">
                <a:sym typeface="Wingdings" panose="05000000000000000000" pitchFamily="2" charset="2"/>
              </a:rPr>
              <a:t>aligned</a:t>
            </a:r>
            <a:r>
              <a:rPr lang="fr-FR" dirty="0">
                <a:sym typeface="Wingdings" panose="05000000000000000000" pitchFamily="2" charset="2"/>
              </a:rPr>
              <a:t> </a:t>
            </a:r>
            <a:r>
              <a:rPr lang="fr-FR" dirty="0" err="1">
                <a:sym typeface="Wingdings" panose="05000000000000000000" pitchFamily="2" charset="2"/>
              </a:rPr>
              <a:t>models</a:t>
            </a:r>
            <a:r>
              <a:rPr lang="fr-FR" dirty="0">
                <a:sym typeface="Wingdings" panose="05000000000000000000" pitchFamily="2" charset="2"/>
              </a:rPr>
              <a:t> dépendant on le développement de corpus spécifiques au domaine de la traduction automatique - </a:t>
            </a:r>
            <a:endParaRPr lang="fr-FR" dirty="0"/>
          </a:p>
        </p:txBody>
      </p:sp>
    </p:spTree>
    <p:extLst>
      <p:ext uri="{BB962C8B-B14F-4D97-AF65-F5344CB8AC3E}">
        <p14:creationId xmlns:p14="http://schemas.microsoft.com/office/powerpoint/2010/main" val="19002752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Word n-</a:t>
            </a:r>
            <a:r>
              <a:rPr lang="it-IT" dirty="0" err="1"/>
              <a:t>gram</a:t>
            </a:r>
            <a:r>
              <a:rPr lang="it-IT" dirty="0"/>
              <a:t> – </a:t>
            </a:r>
            <a:r>
              <a:rPr lang="it-IT" dirty="0" err="1"/>
              <a:t>modèle</a:t>
            </a:r>
            <a:r>
              <a:rPr lang="it-IT" dirty="0"/>
              <a:t> </a:t>
            </a:r>
            <a:r>
              <a:rPr lang="it-IT" dirty="0" err="1"/>
              <a:t>statistique</a:t>
            </a:r>
            <a:r>
              <a:rPr lang="it-IT" dirty="0"/>
              <a:t> </a:t>
            </a:r>
            <a:r>
              <a:rPr lang="it-IT" dirty="0" err="1"/>
              <a:t>basé</a:t>
            </a:r>
            <a:r>
              <a:rPr lang="it-IT" dirty="0"/>
              <a:t> sur la </a:t>
            </a:r>
            <a:r>
              <a:rPr lang="it-IT" dirty="0" err="1"/>
              <a:t>probabilité</a:t>
            </a:r>
            <a:r>
              <a:rPr lang="it-IT" dirty="0"/>
              <a:t> </a:t>
            </a:r>
            <a:r>
              <a:rPr lang="it-IT" dirty="0" err="1"/>
              <a:t>qu’on</a:t>
            </a:r>
            <a:r>
              <a:rPr lang="it-IT" dirty="0"/>
              <a:t> </a:t>
            </a:r>
            <a:r>
              <a:rPr lang="it-IT" dirty="0" err="1"/>
              <a:t>mot</a:t>
            </a:r>
            <a:r>
              <a:rPr lang="it-IT" dirty="0"/>
              <a:t> </a:t>
            </a:r>
            <a:r>
              <a:rPr lang="it-IT" dirty="0" err="1"/>
              <a:t>soit</a:t>
            </a:r>
            <a:r>
              <a:rPr lang="it-IT" dirty="0"/>
              <a:t> </a:t>
            </a:r>
            <a:r>
              <a:rPr lang="it-IT" dirty="0" err="1"/>
              <a:t>suivi</a:t>
            </a:r>
            <a:r>
              <a:rPr lang="it-IT" dirty="0"/>
              <a:t> d’un </a:t>
            </a:r>
            <a:r>
              <a:rPr lang="it-IT" dirty="0" err="1"/>
              <a:t>autre</a:t>
            </a:r>
            <a:r>
              <a:rPr lang="it-IT" dirty="0"/>
              <a:t> </a:t>
            </a:r>
            <a:r>
              <a:rPr lang="it-IT" dirty="0" err="1"/>
              <a:t>mot</a:t>
            </a:r>
            <a:endParaRPr lang="it-IT" dirty="0"/>
          </a:p>
          <a:p>
            <a:pPr marL="0" lvl="0" indent="0" algn="l" rtl="0">
              <a:spcBef>
                <a:spcPts val="0"/>
              </a:spcBef>
              <a:spcAft>
                <a:spcPts val="0"/>
              </a:spcAft>
              <a:buNone/>
            </a:pPr>
            <a:r>
              <a:rPr lang="it-IT" dirty="0" err="1"/>
              <a:t>Perceptron</a:t>
            </a:r>
            <a:r>
              <a:rPr lang="it-IT" dirty="0"/>
              <a:t> multi </a:t>
            </a:r>
            <a:r>
              <a:rPr lang="it-IT" dirty="0" err="1"/>
              <a:t>couche</a:t>
            </a:r>
            <a:r>
              <a:rPr lang="it-IT" dirty="0"/>
              <a:t> == RNN </a:t>
            </a:r>
            <a:r>
              <a:rPr lang="it-IT" dirty="0" err="1"/>
              <a:t>recurrent</a:t>
            </a:r>
            <a:r>
              <a:rPr lang="it-IT" dirty="0"/>
              <a:t> </a:t>
            </a:r>
            <a:r>
              <a:rPr lang="it-IT" dirty="0" err="1"/>
              <a:t>neural</a:t>
            </a:r>
            <a:r>
              <a:rPr lang="it-IT" dirty="0"/>
              <a:t> network, qui sera </a:t>
            </a:r>
            <a:r>
              <a:rPr lang="it-IT" dirty="0" err="1"/>
              <a:t>remplacé</a:t>
            </a:r>
            <a:r>
              <a:rPr lang="it-IT" dirty="0"/>
              <a:t> par </a:t>
            </a:r>
            <a:r>
              <a:rPr lang="it-IT" dirty="0" err="1"/>
              <a:t>les</a:t>
            </a:r>
            <a:r>
              <a:rPr lang="it-IT" dirty="0"/>
              <a:t> Large Language Models</a:t>
            </a:r>
          </a:p>
          <a:p>
            <a:pPr marL="0" lvl="0" indent="0" algn="l" rtl="0">
              <a:spcBef>
                <a:spcPts val="0"/>
              </a:spcBef>
              <a:spcAft>
                <a:spcPts val="0"/>
              </a:spcAft>
              <a:buNone/>
            </a:pPr>
            <a:r>
              <a:rPr lang="it-IT" dirty="0"/>
              <a:t>Word2vec technique qui </a:t>
            </a:r>
            <a:r>
              <a:rPr lang="it-IT" dirty="0" err="1"/>
              <a:t>permet</a:t>
            </a:r>
            <a:r>
              <a:rPr lang="it-IT" dirty="0"/>
              <a:t> de </a:t>
            </a:r>
            <a:r>
              <a:rPr lang="it-IT" dirty="0" err="1"/>
              <a:t>répresenter</a:t>
            </a:r>
            <a:r>
              <a:rPr lang="it-IT" dirty="0"/>
              <a:t> </a:t>
            </a:r>
            <a:r>
              <a:rPr lang="it-IT" dirty="0" err="1"/>
              <a:t>des</a:t>
            </a:r>
            <a:r>
              <a:rPr lang="it-IT" dirty="0"/>
              <a:t> </a:t>
            </a:r>
            <a:r>
              <a:rPr lang="it-IT" dirty="0" err="1"/>
              <a:t>mots</a:t>
            </a:r>
            <a:r>
              <a:rPr lang="it-IT" dirty="0"/>
              <a:t> à </a:t>
            </a:r>
            <a:r>
              <a:rPr lang="it-IT" dirty="0" err="1"/>
              <a:t>travers</a:t>
            </a:r>
            <a:r>
              <a:rPr lang="it-IT" dirty="0"/>
              <a:t> </a:t>
            </a:r>
            <a:r>
              <a:rPr lang="it-IT" dirty="0" err="1"/>
              <a:t>des</a:t>
            </a:r>
            <a:r>
              <a:rPr lang="it-IT" dirty="0"/>
              <a:t> </a:t>
            </a:r>
            <a:r>
              <a:rPr lang="it-IT" dirty="0" err="1"/>
              <a:t>vecteurs</a:t>
            </a:r>
            <a:r>
              <a:rPr lang="it-IT" dirty="0"/>
              <a:t> – </a:t>
            </a:r>
            <a:r>
              <a:rPr lang="it-IT" dirty="0" err="1"/>
              <a:t>fait</a:t>
            </a:r>
            <a:r>
              <a:rPr lang="it-IT" dirty="0"/>
              <a:t> </a:t>
            </a:r>
            <a:r>
              <a:rPr lang="it-IT" dirty="0" err="1"/>
              <a:t>partie</a:t>
            </a:r>
            <a:r>
              <a:rPr lang="it-IT" dirty="0"/>
              <a:t> d’un </a:t>
            </a:r>
            <a:r>
              <a:rPr lang="it-IT" dirty="0" err="1"/>
              <a:t>groupe</a:t>
            </a:r>
            <a:r>
              <a:rPr lang="it-IT" dirty="0"/>
              <a:t> de </a:t>
            </a:r>
            <a:r>
              <a:rPr lang="it-IT" dirty="0" err="1"/>
              <a:t>modèle</a:t>
            </a:r>
            <a:r>
              <a:rPr lang="it-IT" dirty="0"/>
              <a:t> pour la production de word </a:t>
            </a:r>
            <a:r>
              <a:rPr lang="it-IT" dirty="0" err="1"/>
              <a:t>embeddings</a:t>
            </a:r>
            <a:r>
              <a:rPr lang="it-IT" dirty="0"/>
              <a:t> </a:t>
            </a:r>
            <a:r>
              <a:rPr lang="it-IT" dirty="0" err="1"/>
              <a:t>ou</a:t>
            </a:r>
            <a:r>
              <a:rPr lang="it-IT" dirty="0"/>
              <a:t> </a:t>
            </a:r>
            <a:r>
              <a:rPr lang="it-IT" dirty="0" err="1"/>
              <a:t>plongement</a:t>
            </a:r>
            <a:r>
              <a:rPr lang="it-IT" dirty="0"/>
              <a:t> de </a:t>
            </a:r>
            <a:r>
              <a:rPr lang="it-IT" dirty="0" err="1"/>
              <a:t>mots</a:t>
            </a:r>
            <a:endParaRPr lang="it-IT" dirty="0"/>
          </a:p>
          <a:p>
            <a:pPr marL="0" lvl="0" indent="0" algn="l" rtl="0">
              <a:spcBef>
                <a:spcPts val="0"/>
              </a:spcBef>
              <a:spcAft>
                <a:spcPts val="0"/>
              </a:spcAft>
              <a:buNone/>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530003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fontAlgn="base"/>
            <a:r>
              <a:rPr lang="en-US" b="0" i="0" dirty="0">
                <a:solidFill>
                  <a:srgbClr val="B5B5B5"/>
                </a:solidFill>
                <a:effectLst/>
                <a:highlight>
                  <a:srgbClr val="1B4269"/>
                </a:highlight>
                <a:latin typeface="Open Sans" panose="020B0606030504020204" pitchFamily="34" charset="0"/>
              </a:rPr>
              <a:t>The most simple neural network is the perceptron, which consists of a single neuron. Conceptually, the perceptron functions in a manner similar to a biological neuron. A biological neuron receives electrical signals from its dendrites, modulates the electrical signals in various amounts and then fires an output signal through its synapses only when the total strength of the input signals exceeds a certain threshold. The output is then fed to another neuron and so forth.</a:t>
            </a:r>
          </a:p>
          <a:p>
            <a:pPr algn="l" fontAlgn="base"/>
            <a:r>
              <a:rPr lang="en-US" b="0" i="0" dirty="0">
                <a:solidFill>
                  <a:srgbClr val="B5B5B5"/>
                </a:solidFill>
                <a:effectLst/>
                <a:highlight>
                  <a:srgbClr val="1B4269"/>
                </a:highlight>
                <a:latin typeface="Open Sans" panose="020B0606030504020204" pitchFamily="34" charset="0"/>
              </a:rPr>
              <a:t>To model the behavior of a biological neurons, the artificial neurons performs two consecutive functions. First it calculates the </a:t>
            </a:r>
            <a:r>
              <a:rPr lang="en-US" b="1" i="0" dirty="0">
                <a:solidFill>
                  <a:srgbClr val="B5B5B5"/>
                </a:solidFill>
                <a:effectLst/>
                <a:highlight>
                  <a:srgbClr val="1B4269"/>
                </a:highlight>
                <a:latin typeface="inherit"/>
              </a:rPr>
              <a:t>weighted sum</a:t>
            </a:r>
            <a:r>
              <a:rPr lang="en-US" b="0" i="0" dirty="0">
                <a:solidFill>
                  <a:srgbClr val="B5B5B5"/>
                </a:solidFill>
                <a:effectLst/>
                <a:highlight>
                  <a:srgbClr val="1B4269"/>
                </a:highlight>
                <a:latin typeface="Open Sans" panose="020B0606030504020204" pitchFamily="34" charset="0"/>
              </a:rPr>
              <a:t> of the inputs to represents the total strength of the input signal and then it applies a </a:t>
            </a:r>
            <a:r>
              <a:rPr lang="en-US" b="1" i="0" dirty="0">
                <a:solidFill>
                  <a:srgbClr val="B5B5B5"/>
                </a:solidFill>
                <a:effectLst/>
                <a:highlight>
                  <a:srgbClr val="1B4269"/>
                </a:highlight>
                <a:latin typeface="inherit"/>
              </a:rPr>
              <a:t>step function</a:t>
            </a:r>
            <a:r>
              <a:rPr lang="en-US" b="0" i="0" dirty="0">
                <a:solidFill>
                  <a:srgbClr val="B5B5B5"/>
                </a:solidFill>
                <a:effectLst/>
                <a:highlight>
                  <a:srgbClr val="1B4269"/>
                </a:highlight>
                <a:latin typeface="Open Sans" panose="020B0606030504020204" pitchFamily="34" charset="0"/>
              </a:rPr>
              <a:t> to the result to determine whether to fire the output 1 if the signal exceeds a certain threshold or 0 if the signal doesn’t exceed the threshold.</a:t>
            </a:r>
          </a:p>
          <a:p>
            <a:endParaRPr lang="fr-FR" dirty="0"/>
          </a:p>
        </p:txBody>
      </p:sp>
    </p:spTree>
    <p:extLst>
      <p:ext uri="{BB962C8B-B14F-4D97-AF65-F5344CB8AC3E}">
        <p14:creationId xmlns:p14="http://schemas.microsoft.com/office/powerpoint/2010/main" val="17278896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8"/>
        <p:cNvGrpSpPr/>
        <p:nvPr/>
      </p:nvGrpSpPr>
      <p:grpSpPr>
        <a:xfrm>
          <a:off x="0" y="0"/>
          <a:ext cx="0" cy="0"/>
          <a:chOff x="0" y="0"/>
          <a:chExt cx="0" cy="0"/>
        </a:xfrm>
      </p:grpSpPr>
      <p:sp>
        <p:nvSpPr>
          <p:cNvPr id="1549" name="Google Shape;1549;g245977703f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0" name="Google Shape;1550;g245977703f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t>Chaque</a:t>
            </a:r>
            <a:r>
              <a:rPr lang="it-IT" dirty="0"/>
              <a:t> token est </a:t>
            </a:r>
            <a:r>
              <a:rPr lang="it-IT" dirty="0" err="1"/>
              <a:t>répresenté</a:t>
            </a:r>
            <a:r>
              <a:rPr lang="it-IT" dirty="0"/>
              <a:t> par le </a:t>
            </a:r>
            <a:r>
              <a:rPr lang="it-IT" dirty="0" err="1"/>
              <a:t>biais</a:t>
            </a:r>
            <a:r>
              <a:rPr lang="it-IT" dirty="0"/>
              <a:t> d’une position </a:t>
            </a:r>
            <a:r>
              <a:rPr lang="it-IT" dirty="0" err="1"/>
              <a:t>dans</a:t>
            </a:r>
            <a:r>
              <a:rPr lang="it-IT" dirty="0"/>
              <a:t> un </a:t>
            </a:r>
            <a:r>
              <a:rPr lang="it-IT" dirty="0" err="1"/>
              <a:t>espace</a:t>
            </a:r>
            <a:r>
              <a:rPr lang="it-IT" dirty="0"/>
              <a:t> </a:t>
            </a:r>
            <a:r>
              <a:rPr lang="it-IT" dirty="0" err="1"/>
              <a:t>vectoriel</a:t>
            </a:r>
            <a:r>
              <a:rPr lang="it-IT" dirty="0"/>
              <a:t> – </a:t>
            </a:r>
            <a:r>
              <a:rPr lang="it-IT" dirty="0" err="1"/>
              <a:t>similarités</a:t>
            </a:r>
            <a:r>
              <a:rPr lang="it-IT" dirty="0"/>
              <a:t> de </a:t>
            </a:r>
            <a:r>
              <a:rPr lang="it-IT" dirty="0" err="1"/>
              <a:t>significat</a:t>
            </a:r>
            <a:r>
              <a:rPr lang="it-IT" dirty="0"/>
              <a:t> </a:t>
            </a:r>
            <a:r>
              <a:rPr lang="it-IT" dirty="0" err="1"/>
              <a:t>ou</a:t>
            </a:r>
            <a:r>
              <a:rPr lang="it-IT" dirty="0"/>
              <a:t> </a:t>
            </a:r>
            <a:r>
              <a:rPr lang="it-IT" dirty="0" err="1"/>
              <a:t>syntaxe</a:t>
            </a:r>
            <a:r>
              <a:rPr lang="it-IT" dirty="0"/>
              <a:t> </a:t>
            </a:r>
            <a:r>
              <a:rPr lang="it-IT" dirty="0" err="1"/>
              <a:t>sont</a:t>
            </a:r>
            <a:r>
              <a:rPr lang="it-IT" dirty="0"/>
              <a:t> </a:t>
            </a:r>
            <a:r>
              <a:rPr lang="it-IT" dirty="0" err="1"/>
              <a:t>répresenté</a:t>
            </a:r>
            <a:r>
              <a:rPr lang="it-IT" dirty="0"/>
              <a:t> à </a:t>
            </a:r>
            <a:r>
              <a:rPr lang="it-IT" dirty="0" err="1"/>
              <a:t>travers</a:t>
            </a:r>
            <a:r>
              <a:rPr lang="it-IT" dirty="0"/>
              <a:t> la </a:t>
            </a:r>
            <a:r>
              <a:rPr lang="it-IT" dirty="0" err="1"/>
              <a:t>proximité</a:t>
            </a:r>
            <a:r>
              <a:rPr lang="it-IT" dirty="0"/>
              <a:t> </a:t>
            </a:r>
            <a:r>
              <a:rPr lang="it-IT" dirty="0" err="1"/>
              <a:t>des</a:t>
            </a:r>
            <a:r>
              <a:rPr lang="it-IT" dirty="0"/>
              <a:t> </a:t>
            </a:r>
            <a:r>
              <a:rPr lang="it-IT" dirty="0" err="1"/>
              <a:t>vecteurs</a:t>
            </a:r>
            <a:r>
              <a:rPr lang="it-IT" dirty="0"/>
              <a:t> </a:t>
            </a:r>
            <a:r>
              <a:rPr lang="it-IT" dirty="0" err="1"/>
              <a:t>dans</a:t>
            </a:r>
            <a:r>
              <a:rPr lang="it-IT" dirty="0"/>
              <a:t> </a:t>
            </a:r>
            <a:r>
              <a:rPr lang="it-IT" dirty="0" err="1"/>
              <a:t>cet</a:t>
            </a:r>
            <a:r>
              <a:rPr lang="it-IT" dirty="0"/>
              <a:t> </a:t>
            </a:r>
            <a:r>
              <a:rPr lang="it-IT" dirty="0" err="1"/>
              <a:t>espace</a:t>
            </a: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0814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utilisées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256722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Dans les deux approches utilisés pour son entrainement, on utilise des humains pour construire le corpus d’apprentissage : dans l’apprentissage supervisé, le corpus est constitué de dialogues où des humains « jouent » le rôle de machine et utilisateur, alors que dans le </a:t>
            </a:r>
            <a:r>
              <a:rPr lang="fr-FR" dirty="0" err="1"/>
              <a:t>reinforcement</a:t>
            </a:r>
            <a:r>
              <a:rPr lang="fr-FR" dirty="0"/>
              <a:t> </a:t>
            </a:r>
            <a:r>
              <a:rPr lang="fr-FR" dirty="0" err="1"/>
              <a:t>learning</a:t>
            </a:r>
            <a:r>
              <a:rPr lang="fr-FR" dirty="0"/>
              <a:t>, des humains annotent selon la pertinence les réponse données précédemment par le modèle</a:t>
            </a:r>
          </a:p>
        </p:txBody>
      </p:sp>
    </p:spTree>
    <p:extLst>
      <p:ext uri="{BB962C8B-B14F-4D97-AF65-F5344CB8AC3E}">
        <p14:creationId xmlns:p14="http://schemas.microsoft.com/office/powerpoint/2010/main" val="26351837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609600" indent="-609600" eaLnBrk="1" hangingPunct="1">
              <a:lnSpc>
                <a:spcPct val="80000"/>
              </a:lnSpc>
              <a:buFont typeface="Arial" panose="020B0604020202020204" pitchFamily="34" charset="0"/>
              <a:buNone/>
            </a:pPr>
            <a:r>
              <a:rPr lang="fr-FR" altLang="fr-FR" sz="2400" dirty="0"/>
              <a:t>Un problème est calculable si deux conditions sont satisfaites :</a:t>
            </a:r>
          </a:p>
          <a:p>
            <a:pPr marL="609600" indent="-609600" eaLnBrk="1" hangingPunct="1">
              <a:lnSpc>
                <a:spcPct val="80000"/>
              </a:lnSpc>
              <a:buFont typeface="Arial" panose="020B0604020202020204" pitchFamily="34" charset="0"/>
              <a:buAutoNum type="arabicParenR"/>
            </a:pPr>
            <a:r>
              <a:rPr lang="fr-FR" altLang="fr-FR" sz="2400" dirty="0"/>
              <a:t>On peut le décomposer en sous problèmes élémentaires, de sorte que chaque sous problème élémentaire puisse être résolu par la machine.</a:t>
            </a:r>
          </a:p>
          <a:p>
            <a:pPr marL="609600" indent="-609600" eaLnBrk="1" hangingPunct="1">
              <a:lnSpc>
                <a:spcPct val="80000"/>
              </a:lnSpc>
              <a:buFont typeface="Arial" panose="020B0604020202020204" pitchFamily="34" charset="0"/>
              <a:buAutoNum type="arabicParenR"/>
            </a:pPr>
            <a:r>
              <a:rPr lang="fr-FR" altLang="fr-FR" sz="2400" dirty="0"/>
              <a:t>On obtient la solution du problème en un temps fini.</a:t>
            </a:r>
          </a:p>
          <a:p>
            <a:pPr marL="609600" indent="-609600" eaLnBrk="1" hangingPunct="1">
              <a:lnSpc>
                <a:spcPct val="80000"/>
              </a:lnSpc>
              <a:buFont typeface="Arial" panose="020B0604020202020204" pitchFamily="34" charset="0"/>
              <a:buNone/>
            </a:pPr>
            <a:r>
              <a:rPr lang="fr-FR" altLang="fr-FR" sz="2400" dirty="0"/>
              <a:t>Exemple : Avec les lettres de l</a:t>
            </a:r>
            <a:r>
              <a:rPr lang="ja-JP" altLang="fr-FR" sz="2400" dirty="0"/>
              <a:t>’</a:t>
            </a:r>
            <a:r>
              <a:rPr lang="fr-FR" altLang="ja-JP" sz="2400" dirty="0"/>
              <a:t>alphabet former : toutes les séquences possibles ; tous les mots de l</a:t>
            </a:r>
            <a:r>
              <a:rPr lang="ja-JP" altLang="fr-FR" sz="2400" dirty="0"/>
              <a:t>’</a:t>
            </a:r>
            <a:r>
              <a:rPr lang="fr-FR" altLang="ja-JP" sz="2400" dirty="0"/>
              <a:t>espagnol ; toutes les séquences possibles formées de 3 caractères au maximum.</a:t>
            </a: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endParaRPr lang="fr-FR" altLang="fr-FR" sz="2400" dirty="0"/>
          </a:p>
          <a:p>
            <a:pPr eaLnBrk="1" hangingPunct="1">
              <a:lnSpc>
                <a:spcPct val="80000"/>
              </a:lnSpc>
              <a:buFont typeface="Arial" panose="020B0604020202020204" pitchFamily="34" charset="0"/>
              <a:buNone/>
            </a:pPr>
            <a:r>
              <a:rPr lang="fr-FR" altLang="fr-FR" sz="2400" dirty="0"/>
              <a:t>On passe du traitement automatique de toute la langue, au traitement spécifique pour des problèmes particuliers</a:t>
            </a:r>
          </a:p>
          <a:p>
            <a:pPr eaLnBrk="1" hangingPunct="1">
              <a:lnSpc>
                <a:spcPct val="80000"/>
              </a:lnSpc>
              <a:buFont typeface="Arial" panose="020B0604020202020204" pitchFamily="34" charset="0"/>
              <a:buNone/>
            </a:pPr>
            <a:r>
              <a:rPr lang="fr-FR" altLang="fr-FR" sz="2400" dirty="0"/>
              <a:t>De « vouloir saisir le sens d</a:t>
            </a:r>
            <a:r>
              <a:rPr lang="ja-JP" altLang="fr-FR" sz="2400" dirty="0"/>
              <a:t>’</a:t>
            </a:r>
            <a:r>
              <a:rPr lang="fr-FR" altLang="ja-JP" sz="2400" dirty="0"/>
              <a:t>un texte » à « obtenir des informations suffisantes pour le problème traité »</a:t>
            </a:r>
          </a:p>
          <a:p>
            <a:pPr eaLnBrk="1" hangingPunct="1">
              <a:lnSpc>
                <a:spcPct val="80000"/>
              </a:lnSpc>
              <a:buFont typeface="Arial" panose="020B0604020202020204" pitchFamily="34" charset="0"/>
              <a:buNone/>
            </a:pPr>
            <a:r>
              <a:rPr lang="fr-FR" altLang="fr-FR" sz="2400" dirty="0"/>
              <a:t>Exemple : Il n</a:t>
            </a:r>
            <a:r>
              <a:rPr lang="ja-JP" altLang="fr-FR" sz="2400" dirty="0"/>
              <a:t>’</a:t>
            </a:r>
            <a:r>
              <a:rPr lang="fr-FR" altLang="ja-JP" sz="2400" dirty="0"/>
              <a:t>est pas nécessaire de comprendre le sens d</a:t>
            </a:r>
            <a:r>
              <a:rPr lang="ja-JP" altLang="fr-FR" sz="2400" dirty="0"/>
              <a:t>’</a:t>
            </a:r>
            <a:r>
              <a:rPr lang="fr-FR" altLang="ja-JP" sz="2400" dirty="0"/>
              <a:t>un texte pour détecter les fautes d</a:t>
            </a:r>
            <a:r>
              <a:rPr lang="ja-JP" altLang="fr-FR" sz="2400" dirty="0"/>
              <a:t>’</a:t>
            </a:r>
            <a:r>
              <a:rPr lang="fr-FR" altLang="ja-JP" sz="2400" dirty="0"/>
              <a:t>orthographe qui y sont contenues</a:t>
            </a:r>
          </a:p>
          <a:p>
            <a:pPr eaLnBrk="1" hangingPunct="1">
              <a:lnSpc>
                <a:spcPct val="80000"/>
              </a:lnSpc>
              <a:buFont typeface="Arial" panose="020B0604020202020204" pitchFamily="34" charset="0"/>
              <a:buNone/>
            </a:pPr>
            <a:r>
              <a:rPr lang="fr-FR" altLang="fr-FR" sz="2400" dirty="0"/>
              <a:t>Problème très difficile : Définition et représentation du sens</a:t>
            </a:r>
          </a:p>
          <a:p>
            <a:pPr eaLnBrk="1" hangingPunct="1">
              <a:lnSpc>
                <a:spcPct val="80000"/>
              </a:lnSpc>
              <a:buFont typeface="Arial" panose="020B0604020202020204" pitchFamily="34" charset="0"/>
              <a:buNone/>
            </a:pPr>
            <a:r>
              <a:rPr lang="fr-FR" altLang="fr-FR" sz="2400" dirty="0"/>
              <a:t>Problème plus facile : définir et représenter des aspects du sens</a:t>
            </a:r>
          </a:p>
          <a:p>
            <a:pPr lvl="1" eaLnBrk="1" hangingPunct="1">
              <a:lnSpc>
                <a:spcPct val="80000"/>
              </a:lnSpc>
              <a:buFont typeface="Wingdings" panose="05000000000000000000" pitchFamily="2" charset="2"/>
              <a:buNone/>
            </a:pPr>
            <a:r>
              <a:rPr lang="fr-FR" altLang="fr-FR" sz="2000" dirty="0">
                <a:ea typeface="Arial" panose="020B0604020202020204" pitchFamily="34" charset="0"/>
              </a:rPr>
              <a:t>Exemple : (Parlerons: verbe parler, au futur, 1ère personne du pluriel). Ces aspects du sens suffisent pour: fréquence des mots d</a:t>
            </a:r>
            <a:r>
              <a:rPr lang="ja-JP" altLang="fr-FR" sz="2000" dirty="0">
                <a:ea typeface="MS PGothic" panose="020B0600070205080204" pitchFamily="34" charset="-128"/>
              </a:rPr>
              <a:t>’</a:t>
            </a:r>
            <a:r>
              <a:rPr lang="fr-FR" altLang="ja-JP" sz="2000" dirty="0">
                <a:ea typeface="MS PGothic" panose="020B0600070205080204" pitchFamily="34" charset="-128"/>
              </a:rPr>
              <a:t>un texte, détection de fautes, recherche de certaines informations…</a:t>
            </a:r>
            <a:endParaRPr lang="fr-FR" altLang="fr-FR" sz="2000" dirty="0">
              <a:ea typeface="Arial" panose="020B0604020202020204" pitchFamily="34" charset="0"/>
            </a:endParaRPr>
          </a:p>
          <a:p>
            <a:endParaRPr lang="fr-FR" dirty="0"/>
          </a:p>
        </p:txBody>
      </p:sp>
    </p:spTree>
    <p:extLst>
      <p:ext uri="{BB962C8B-B14F-4D97-AF65-F5344CB8AC3E}">
        <p14:creationId xmlns:p14="http://schemas.microsoft.com/office/powerpoint/2010/main" val="2181580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5"/>
        <p:cNvGrpSpPr/>
        <p:nvPr/>
      </p:nvGrpSpPr>
      <p:grpSpPr>
        <a:xfrm>
          <a:off x="0" y="0"/>
          <a:ext cx="0" cy="0"/>
          <a:chOff x="0" y="0"/>
          <a:chExt cx="0" cy="0"/>
        </a:xfrm>
      </p:grpSpPr>
      <p:sp>
        <p:nvSpPr>
          <p:cNvPr id="1606" name="Google Shape;1606;g245977703f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7" name="Google Shape;1607;g245977703f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Une chaine de traitement est composée par plusieurs modules, ces modules s’occupent chacun d’un objectif spécifique</a:t>
            </a:r>
          </a:p>
          <a:p>
            <a:pPr marL="0" lvl="0" indent="0" algn="l" rtl="0">
              <a:spcBef>
                <a:spcPts val="0"/>
              </a:spcBef>
              <a:spcAft>
                <a:spcPts val="0"/>
              </a:spcAft>
              <a:buNone/>
            </a:pPr>
            <a:r>
              <a:rPr lang="fr-FR" dirty="0"/>
              <a:t>Chaque objectif est réalisé sur le texte lui-même et habituellement son résultat réutilisé par le module successif</a:t>
            </a:r>
          </a:p>
          <a:p>
            <a:pPr marL="0" lvl="0" indent="0" algn="l" rtl="0">
              <a:spcBef>
                <a:spcPts val="0"/>
              </a:spcBef>
              <a:spcAft>
                <a:spcPts val="0"/>
              </a:spcAft>
              <a:buNone/>
            </a:pPr>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dirty="0"/>
              <a:t>Pour rendre le traitement calculable, il faut découper le matériel langagier </a:t>
            </a:r>
          </a:p>
          <a:p>
            <a:r>
              <a:rPr lang="fr-FR" dirty="0"/>
              <a:t>On parle de TOKEN et non pas de mot car la notion de mot linguistique ne coïncide pas forcement avec le découpage d’un texte (notamment chiffres, sigles etc.)</a:t>
            </a:r>
          </a:p>
          <a:p>
            <a:endParaRPr lang="fr-FR" dirty="0"/>
          </a:p>
        </p:txBody>
      </p:sp>
    </p:spTree>
    <p:extLst>
      <p:ext uri="{BB962C8B-B14F-4D97-AF65-F5344CB8AC3E}">
        <p14:creationId xmlns:p14="http://schemas.microsoft.com/office/powerpoint/2010/main" val="27966059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Comment on peut représenter ultérieurement les tokens d’un texte pour rendre nos problèmes calculables ? Par exemple, une forme d’étiquetage qu’on exploite de manière courante est la lemmatisation des mots. Mais comment on la fait ? </a:t>
            </a:r>
          </a:p>
        </p:txBody>
      </p:sp>
    </p:spTree>
    <p:extLst>
      <p:ext uri="{BB962C8B-B14F-4D97-AF65-F5344CB8AC3E}">
        <p14:creationId xmlns:p14="http://schemas.microsoft.com/office/powerpoint/2010/main" val="104162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Plusieurs</a:t>
            </a:r>
            <a:r>
              <a:rPr lang="it-IT" dirty="0"/>
              <a:t> </a:t>
            </a:r>
            <a:r>
              <a:rPr lang="it-IT" dirty="0" err="1"/>
              <a:t>tâches</a:t>
            </a:r>
            <a:r>
              <a:rPr lang="it-IT" dirty="0"/>
              <a:t> </a:t>
            </a:r>
            <a:r>
              <a:rPr lang="it-IT" dirty="0" err="1"/>
              <a:t>existent</a:t>
            </a:r>
            <a:r>
              <a:rPr lang="it-IT" dirty="0"/>
              <a:t> en TAL, plus </a:t>
            </a:r>
            <a:r>
              <a:rPr lang="it-IT" dirty="0" err="1"/>
              <a:t>ou</a:t>
            </a:r>
            <a:r>
              <a:rPr lang="it-IT" dirty="0"/>
              <a:t> </a:t>
            </a:r>
            <a:r>
              <a:rPr lang="it-IT" dirty="0" err="1"/>
              <a:t>moins</a:t>
            </a:r>
            <a:r>
              <a:rPr lang="it-IT" dirty="0"/>
              <a:t> </a:t>
            </a:r>
            <a:r>
              <a:rPr lang="it-IT" dirty="0" err="1"/>
              <a:t>spécialisés</a:t>
            </a:r>
            <a:r>
              <a:rPr lang="it-IT" dirty="0"/>
              <a:t>. </a:t>
            </a:r>
          </a:p>
          <a:p>
            <a:r>
              <a:rPr lang="it-IT" dirty="0" err="1"/>
              <a:t>Chaque</a:t>
            </a:r>
            <a:r>
              <a:rPr lang="it-IT" dirty="0"/>
              <a:t> </a:t>
            </a:r>
            <a:r>
              <a:rPr lang="it-IT" dirty="0" err="1"/>
              <a:t>tâche</a:t>
            </a:r>
            <a:r>
              <a:rPr lang="it-IT" dirty="0"/>
              <a:t> </a:t>
            </a:r>
            <a:r>
              <a:rPr lang="it-IT" dirty="0" err="1"/>
              <a:t>peut</a:t>
            </a:r>
            <a:r>
              <a:rPr lang="it-IT" dirty="0"/>
              <a:t> </a:t>
            </a:r>
            <a:r>
              <a:rPr lang="it-IT" dirty="0" err="1"/>
              <a:t>soit</a:t>
            </a:r>
            <a:r>
              <a:rPr lang="it-IT" dirty="0"/>
              <a:t> porter sur un </a:t>
            </a:r>
            <a:r>
              <a:rPr lang="it-IT" dirty="0" err="1"/>
              <a:t>niveau</a:t>
            </a:r>
            <a:r>
              <a:rPr lang="it-IT" dirty="0"/>
              <a:t> de </a:t>
            </a:r>
            <a:r>
              <a:rPr lang="it-IT" dirty="0" err="1"/>
              <a:t>langage</a:t>
            </a:r>
            <a:r>
              <a:rPr lang="it-IT" dirty="0"/>
              <a:t> </a:t>
            </a:r>
            <a:r>
              <a:rPr lang="it-IT" dirty="0" err="1"/>
              <a:t>spécifique</a:t>
            </a:r>
            <a:r>
              <a:rPr lang="it-IT" dirty="0"/>
              <a:t> </a:t>
            </a:r>
            <a:r>
              <a:rPr lang="it-IT" dirty="0" err="1"/>
              <a:t>soit</a:t>
            </a:r>
            <a:r>
              <a:rPr lang="it-IT" dirty="0"/>
              <a:t> </a:t>
            </a:r>
            <a:r>
              <a:rPr lang="it-IT" dirty="0" err="1"/>
              <a:t>traiter</a:t>
            </a:r>
            <a:r>
              <a:rPr lang="it-IT" dirty="0"/>
              <a:t> un </a:t>
            </a:r>
            <a:r>
              <a:rPr lang="it-IT" dirty="0" err="1"/>
              <a:t>phénomène</a:t>
            </a:r>
            <a:r>
              <a:rPr lang="it-IT" dirty="0"/>
              <a:t> </a:t>
            </a:r>
            <a:r>
              <a:rPr lang="it-IT" dirty="0" err="1"/>
              <a:t>spécifique</a:t>
            </a:r>
            <a:r>
              <a:rPr lang="it-IT" dirty="0"/>
              <a:t> de langue</a:t>
            </a:r>
            <a:endParaRPr lang="fr-FR" dirty="0"/>
          </a:p>
        </p:txBody>
      </p:sp>
    </p:spTree>
    <p:extLst>
      <p:ext uri="{BB962C8B-B14F-4D97-AF65-F5344CB8AC3E}">
        <p14:creationId xmlns:p14="http://schemas.microsoft.com/office/powerpoint/2010/main" val="23169588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Pour </a:t>
            </a:r>
            <a:r>
              <a:rPr lang="it-IT" dirty="0" err="1"/>
              <a:t>chaque</a:t>
            </a:r>
            <a:r>
              <a:rPr lang="it-IT" dirty="0"/>
              <a:t> </a:t>
            </a:r>
            <a:r>
              <a:rPr lang="it-IT" dirty="0" err="1"/>
              <a:t>tâche</a:t>
            </a:r>
            <a:r>
              <a:rPr lang="it-IT" dirty="0"/>
              <a:t>, </a:t>
            </a:r>
            <a:r>
              <a:rPr lang="it-IT" dirty="0" err="1"/>
              <a:t>existe</a:t>
            </a:r>
            <a:r>
              <a:rPr lang="it-IT" dirty="0"/>
              <a:t> une campagne d’</a:t>
            </a:r>
            <a:r>
              <a:rPr lang="it-IT" dirty="0" err="1"/>
              <a:t>évaluation</a:t>
            </a:r>
            <a:endParaRPr lang="fr-FR" dirty="0"/>
          </a:p>
        </p:txBody>
      </p:sp>
    </p:spTree>
    <p:extLst>
      <p:ext uri="{BB962C8B-B14F-4D97-AF65-F5344CB8AC3E}">
        <p14:creationId xmlns:p14="http://schemas.microsoft.com/office/powerpoint/2010/main" val="605877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Des </a:t>
            </a:r>
            <a:r>
              <a:rPr lang="fr-FR" dirty="0" err="1"/>
              <a:t>shared</a:t>
            </a:r>
            <a:r>
              <a:rPr lang="fr-FR" dirty="0"/>
              <a:t> </a:t>
            </a:r>
            <a:r>
              <a:rPr lang="fr-FR" dirty="0" err="1"/>
              <a:t>tasks</a:t>
            </a:r>
            <a:r>
              <a:rPr lang="fr-FR" dirty="0"/>
              <a:t> émergent tout le temps dans les conférences et peuvent cibler des macro-problèmes de traitement comme la résolution de coréférence comme des problèmes plus de niche ex? </a:t>
            </a:r>
          </a:p>
        </p:txBody>
      </p:sp>
    </p:spTree>
    <p:extLst>
      <p:ext uri="{BB962C8B-B14F-4D97-AF65-F5344CB8AC3E}">
        <p14:creationId xmlns:p14="http://schemas.microsoft.com/office/powerpoint/2010/main" val="29281402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055744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Un des exemples de format de corpus disponibles </a:t>
            </a:r>
          </a:p>
        </p:txBody>
      </p:sp>
    </p:spTree>
    <p:extLst>
      <p:ext uri="{BB962C8B-B14F-4D97-AF65-F5344CB8AC3E}">
        <p14:creationId xmlns:p14="http://schemas.microsoft.com/office/powerpoint/2010/main" val="392034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785886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err="1"/>
              <a:t>Plusieurs</a:t>
            </a:r>
            <a:r>
              <a:rPr lang="it-IT" dirty="0"/>
              <a:t> </a:t>
            </a:r>
            <a:r>
              <a:rPr lang="it-IT" dirty="0" err="1"/>
              <a:t>tâches</a:t>
            </a:r>
            <a:r>
              <a:rPr lang="it-IT" dirty="0"/>
              <a:t> </a:t>
            </a:r>
            <a:r>
              <a:rPr lang="it-IT" dirty="0" err="1"/>
              <a:t>existent</a:t>
            </a:r>
            <a:r>
              <a:rPr lang="it-IT" dirty="0"/>
              <a:t> en TAL, plus </a:t>
            </a:r>
            <a:r>
              <a:rPr lang="it-IT" dirty="0" err="1"/>
              <a:t>ou</a:t>
            </a:r>
            <a:r>
              <a:rPr lang="it-IT" dirty="0"/>
              <a:t> </a:t>
            </a:r>
            <a:r>
              <a:rPr lang="it-IT" dirty="0" err="1"/>
              <a:t>moins</a:t>
            </a:r>
            <a:r>
              <a:rPr lang="it-IT" dirty="0"/>
              <a:t> </a:t>
            </a:r>
            <a:r>
              <a:rPr lang="it-IT" dirty="0" err="1"/>
              <a:t>spécialisés</a:t>
            </a:r>
            <a:r>
              <a:rPr lang="it-IT" dirty="0"/>
              <a:t>. </a:t>
            </a:r>
          </a:p>
          <a:p>
            <a:r>
              <a:rPr lang="it-IT" dirty="0" err="1"/>
              <a:t>Chaque</a:t>
            </a:r>
            <a:r>
              <a:rPr lang="it-IT" dirty="0"/>
              <a:t> </a:t>
            </a:r>
            <a:r>
              <a:rPr lang="it-IT" dirty="0" err="1"/>
              <a:t>tâche</a:t>
            </a:r>
            <a:r>
              <a:rPr lang="it-IT" dirty="0"/>
              <a:t> </a:t>
            </a:r>
            <a:r>
              <a:rPr lang="it-IT" dirty="0" err="1"/>
              <a:t>peut</a:t>
            </a:r>
            <a:r>
              <a:rPr lang="it-IT" dirty="0"/>
              <a:t> </a:t>
            </a:r>
            <a:r>
              <a:rPr lang="it-IT" dirty="0" err="1"/>
              <a:t>soit</a:t>
            </a:r>
            <a:r>
              <a:rPr lang="it-IT" dirty="0"/>
              <a:t> porter sur un </a:t>
            </a:r>
            <a:r>
              <a:rPr lang="it-IT" dirty="0" err="1"/>
              <a:t>niveau</a:t>
            </a:r>
            <a:r>
              <a:rPr lang="it-IT" dirty="0"/>
              <a:t> de </a:t>
            </a:r>
            <a:r>
              <a:rPr lang="it-IT" dirty="0" err="1"/>
              <a:t>langage</a:t>
            </a:r>
            <a:r>
              <a:rPr lang="it-IT" dirty="0"/>
              <a:t> </a:t>
            </a:r>
            <a:r>
              <a:rPr lang="it-IT" dirty="0" err="1"/>
              <a:t>spécifique</a:t>
            </a:r>
            <a:r>
              <a:rPr lang="it-IT" dirty="0"/>
              <a:t> </a:t>
            </a:r>
            <a:r>
              <a:rPr lang="it-IT" dirty="0" err="1"/>
              <a:t>soit</a:t>
            </a:r>
            <a:r>
              <a:rPr lang="it-IT" dirty="0"/>
              <a:t> </a:t>
            </a:r>
            <a:r>
              <a:rPr lang="it-IT" dirty="0" err="1"/>
              <a:t>traiter</a:t>
            </a:r>
            <a:r>
              <a:rPr lang="it-IT" dirty="0"/>
              <a:t> un </a:t>
            </a:r>
            <a:r>
              <a:rPr lang="it-IT" dirty="0" err="1"/>
              <a:t>phénomène</a:t>
            </a:r>
            <a:r>
              <a:rPr lang="it-IT" dirty="0"/>
              <a:t> </a:t>
            </a:r>
            <a:r>
              <a:rPr lang="it-IT" dirty="0" err="1"/>
              <a:t>spécifique</a:t>
            </a:r>
            <a:r>
              <a:rPr lang="it-IT" dirty="0"/>
              <a:t> de langue</a:t>
            </a:r>
          </a:p>
          <a:p>
            <a:r>
              <a:rPr lang="it-IT" dirty="0" err="1"/>
              <a:t>Coréférence</a:t>
            </a:r>
            <a:r>
              <a:rPr lang="it-IT" dirty="0"/>
              <a:t> – </a:t>
            </a:r>
            <a:r>
              <a:rPr lang="it-IT" dirty="0" err="1"/>
              <a:t>idéntifier</a:t>
            </a:r>
            <a:r>
              <a:rPr lang="it-IT" dirty="0"/>
              <a:t> </a:t>
            </a:r>
            <a:r>
              <a:rPr lang="it-IT" dirty="0" err="1"/>
              <a:t>dans</a:t>
            </a:r>
            <a:r>
              <a:rPr lang="it-IT" dirty="0"/>
              <a:t> le texte </a:t>
            </a:r>
            <a:r>
              <a:rPr lang="it-IT" dirty="0" err="1"/>
              <a:t>les</a:t>
            </a:r>
            <a:r>
              <a:rPr lang="it-IT" dirty="0"/>
              <a:t> </a:t>
            </a:r>
            <a:r>
              <a:rPr lang="it-IT" dirty="0" err="1"/>
              <a:t>expressions</a:t>
            </a:r>
            <a:r>
              <a:rPr lang="it-IT" dirty="0"/>
              <a:t> </a:t>
            </a:r>
            <a:r>
              <a:rPr lang="it-IT" dirty="0" err="1"/>
              <a:t>faisant</a:t>
            </a:r>
            <a:r>
              <a:rPr lang="it-IT" dirty="0"/>
              <a:t> </a:t>
            </a:r>
            <a:r>
              <a:rPr lang="it-IT" dirty="0" err="1"/>
              <a:t>référence</a:t>
            </a:r>
            <a:r>
              <a:rPr lang="it-IT" dirty="0"/>
              <a:t> à une </a:t>
            </a:r>
            <a:r>
              <a:rPr lang="it-IT" dirty="0" err="1"/>
              <a:t>entité</a:t>
            </a:r>
            <a:r>
              <a:rPr lang="it-IT" dirty="0"/>
              <a:t> </a:t>
            </a:r>
            <a:r>
              <a:rPr lang="it-IT" dirty="0" err="1"/>
              <a:t>spécifique</a:t>
            </a:r>
            <a:r>
              <a:rPr lang="it-IT" dirty="0"/>
              <a:t> de l’</a:t>
            </a:r>
            <a:r>
              <a:rPr lang="it-IT" dirty="0" err="1"/>
              <a:t>univers</a:t>
            </a:r>
            <a:r>
              <a:rPr lang="it-IT" dirty="0"/>
              <a:t> </a:t>
            </a:r>
            <a:r>
              <a:rPr lang="it-IT" dirty="0" err="1"/>
              <a:t>du</a:t>
            </a:r>
            <a:r>
              <a:rPr lang="it-IT" dirty="0"/>
              <a:t> </a:t>
            </a:r>
            <a:r>
              <a:rPr lang="it-IT" dirty="0" err="1"/>
              <a:t>discours</a:t>
            </a:r>
            <a:r>
              <a:rPr lang="it-IT" dirty="0"/>
              <a:t> </a:t>
            </a:r>
            <a:r>
              <a:rPr lang="it-IT" dirty="0" err="1"/>
              <a:t>analysé</a:t>
            </a:r>
            <a:r>
              <a:rPr lang="it-IT" dirty="0"/>
              <a:t>. Cela est plus facile </a:t>
            </a:r>
            <a:r>
              <a:rPr lang="it-IT" dirty="0" err="1"/>
              <a:t>quand</a:t>
            </a:r>
            <a:r>
              <a:rPr lang="it-IT" dirty="0"/>
              <a:t> on a à </a:t>
            </a:r>
            <a:r>
              <a:rPr lang="it-IT" dirty="0" err="1"/>
              <a:t>faire</a:t>
            </a:r>
            <a:r>
              <a:rPr lang="it-IT" dirty="0"/>
              <a:t> </a:t>
            </a:r>
            <a:r>
              <a:rPr lang="it-IT" dirty="0" err="1"/>
              <a:t>avec</a:t>
            </a:r>
            <a:r>
              <a:rPr lang="it-IT" dirty="0"/>
              <a:t> </a:t>
            </a:r>
            <a:r>
              <a:rPr lang="it-IT" dirty="0" err="1"/>
              <a:t>des</a:t>
            </a:r>
            <a:r>
              <a:rPr lang="it-IT" dirty="0"/>
              <a:t> </a:t>
            </a:r>
            <a:r>
              <a:rPr lang="it-IT" dirty="0" err="1"/>
              <a:t>expressions</a:t>
            </a:r>
            <a:r>
              <a:rPr lang="it-IT" dirty="0"/>
              <a:t> </a:t>
            </a:r>
            <a:r>
              <a:rPr lang="it-IT" dirty="0" err="1"/>
              <a:t>plutôt</a:t>
            </a:r>
            <a:r>
              <a:rPr lang="it-IT" dirty="0"/>
              <a:t> </a:t>
            </a:r>
            <a:r>
              <a:rPr lang="it-IT" dirty="0" err="1"/>
              <a:t>claires</a:t>
            </a:r>
            <a:r>
              <a:rPr lang="it-IT" dirty="0"/>
              <a:t>, </a:t>
            </a:r>
            <a:r>
              <a:rPr lang="it-IT" dirty="0" err="1"/>
              <a:t>deviens</a:t>
            </a:r>
            <a:r>
              <a:rPr lang="it-IT" dirty="0"/>
              <a:t> plus difficile </a:t>
            </a:r>
            <a:r>
              <a:rPr lang="it-IT" dirty="0" err="1"/>
              <a:t>quand</a:t>
            </a:r>
            <a:r>
              <a:rPr lang="it-IT" dirty="0"/>
              <a:t> il </a:t>
            </a:r>
            <a:r>
              <a:rPr lang="it-IT" dirty="0" err="1"/>
              <a:t>faut</a:t>
            </a:r>
            <a:r>
              <a:rPr lang="it-IT" dirty="0"/>
              <a:t> </a:t>
            </a:r>
            <a:r>
              <a:rPr lang="it-IT" dirty="0" err="1"/>
              <a:t>rélier</a:t>
            </a:r>
            <a:r>
              <a:rPr lang="it-IT" dirty="0"/>
              <a:t> </a:t>
            </a:r>
            <a:r>
              <a:rPr lang="it-IT" dirty="0" err="1"/>
              <a:t>des</a:t>
            </a:r>
            <a:r>
              <a:rPr lang="it-IT" dirty="0"/>
              <a:t> </a:t>
            </a:r>
            <a:r>
              <a:rPr lang="it-IT" err="1"/>
              <a:t>expressions</a:t>
            </a:r>
            <a:r>
              <a:rPr lang="it-IT"/>
              <a:t> flo</a:t>
            </a:r>
            <a:endParaRPr lang="fr-FR" dirty="0"/>
          </a:p>
        </p:txBody>
      </p:sp>
    </p:spTree>
    <p:extLst>
      <p:ext uri="{BB962C8B-B14F-4D97-AF65-F5344CB8AC3E}">
        <p14:creationId xmlns:p14="http://schemas.microsoft.com/office/powerpoint/2010/main" val="21207902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b="0" i="0" dirty="0">
                <a:effectLst/>
                <a:highlight>
                  <a:srgbClr val="FFFFFF"/>
                </a:highlight>
                <a:latin typeface="-apple-system"/>
              </a:rPr>
              <a:t>1. Small to Medium-Sized Datasets : Traditional ML algorithms perform well with smaller datasets where neural networks might overfit.</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2. Interpretability is Important : Algorithms like decision trees or linear regression offer clear explanations of how they make decisions, which is crucial for tasks where understanding the model is essential.</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3. Less Computational Resources : Traditional algorithms usually require less computational power, making them more accessible when resources are limited.</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4. Structured Data : If your data is structured (like tables of numbers), traditional ML algorithms are often a good fit.</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5. Faster Training : For many tasks, traditional ML algorithms can be quicker to train, especially with smaller datasets.</a:t>
            </a:r>
            <a:br>
              <a:rPr lang="en-US" b="0" i="0" dirty="0">
                <a:effectLst/>
                <a:highlight>
                  <a:srgbClr val="FFFFFF"/>
                </a:highlight>
                <a:latin typeface="-apple-system"/>
              </a:rPr>
            </a:b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When to Use Neural Networks:</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1. Large and Complex Datasets : Neural networks excel with large datasets and complex patterns, such as images, videos, or large text corpora.</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2. Deep Learning Tasks : For tasks like image recognition, natural language processing, or speech recognition, neural networks are often the go-to solution.</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3. When Accuracy is Crucial : Neural networks can achieve high accuracy in complex tasks, especially when trained on large datasets.</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4. Unstructured Data : Neural networks are great for handling unstructured data, such as raw images, audio, or text.</a:t>
            </a:r>
            <a:br>
              <a:rPr lang="en-US" b="0" i="0" dirty="0">
                <a:effectLst/>
                <a:highlight>
                  <a:srgbClr val="FFFFFF"/>
                </a:highlight>
                <a:latin typeface="-apple-system"/>
              </a:rPr>
            </a:br>
            <a:br>
              <a:rPr lang="en-US" b="0" i="0" dirty="0">
                <a:effectLst/>
                <a:highlight>
                  <a:srgbClr val="FFFFFF"/>
                </a:highlight>
                <a:latin typeface="-apple-system"/>
              </a:rPr>
            </a:br>
            <a:r>
              <a:rPr lang="en-US" b="0" i="0" dirty="0">
                <a:effectLst/>
                <a:highlight>
                  <a:srgbClr val="FFFFFF"/>
                </a:highlight>
                <a:latin typeface="-apple-system"/>
              </a:rPr>
              <a:t>5. Availability of Computational Power : If you have access to GPUs or other powerful hardware, neural networks can be trained efficiently and effectively.</a:t>
            </a:r>
            <a:endParaRPr lang="fr-FR" dirty="0"/>
          </a:p>
        </p:txBody>
      </p:sp>
    </p:spTree>
    <p:extLst>
      <p:ext uri="{BB962C8B-B14F-4D97-AF65-F5344CB8AC3E}">
        <p14:creationId xmlns:p14="http://schemas.microsoft.com/office/powerpoint/2010/main" val="1562233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Vu qu’on est peu, discussion collective peut aller aussi + prise de notes pour discussion après</a:t>
            </a:r>
          </a:p>
        </p:txBody>
      </p:sp>
    </p:spTree>
    <p:extLst>
      <p:ext uri="{BB962C8B-B14F-4D97-AF65-F5344CB8AC3E}">
        <p14:creationId xmlns:p14="http://schemas.microsoft.com/office/powerpoint/2010/main" val="143537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Pourquoi à travers la forme ? L’ordinateur n’est pas capable de s’approprier du langage humain de la même manière que les humains. L’ordinateur peut par contre traiter la FORME du langage, traduite sous forme numérique selon des techniques différentes, et utiliser ces formes ou symboles pour réaliser des tâches spécifiques. Tâches = il peut traiter le sens du langage à travers sa forme pour résoudre des problèmes spécifiques à un niveau du langage ou à un phénomène spécifique du langage – ce qu’on appelle TASK en TAL</a:t>
            </a:r>
          </a:p>
          <a:p>
            <a:r>
              <a:rPr lang="fr-FR" dirty="0"/>
              <a:t>L’objectif est faire en sorte que les problèmes relatifs au langage soient </a:t>
            </a:r>
            <a:r>
              <a:rPr lang="fr-FR" b="1" dirty="0"/>
              <a:t>calculables</a:t>
            </a:r>
            <a:r>
              <a:rPr lang="fr-FR" dirty="0"/>
              <a:t> par la machine, à travers techniques et approches différents</a:t>
            </a:r>
          </a:p>
          <a:p>
            <a:r>
              <a:rPr lang="fr-FR" dirty="0"/>
              <a:t>Une des problématiques principales a toujours été le traitement de </a:t>
            </a:r>
            <a:r>
              <a:rPr lang="fr-FR" b="1" dirty="0"/>
              <a:t>l’ambiguïté</a:t>
            </a:r>
            <a:r>
              <a:rPr lang="fr-FR" dirty="0"/>
              <a:t> du langage, comme on verra par la suite</a:t>
            </a:r>
          </a:p>
        </p:txBody>
      </p:sp>
    </p:spTree>
    <p:extLst>
      <p:ext uri="{BB962C8B-B14F-4D97-AF65-F5344CB8AC3E}">
        <p14:creationId xmlns:p14="http://schemas.microsoft.com/office/powerpoint/2010/main" val="2291292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Puisque le langage naturel est effectivement redondant et ambigu</a:t>
            </a:r>
          </a:p>
        </p:txBody>
      </p:sp>
    </p:spTree>
    <p:extLst>
      <p:ext uri="{BB962C8B-B14F-4D97-AF65-F5344CB8AC3E}">
        <p14:creationId xmlns:p14="http://schemas.microsoft.com/office/powerpoint/2010/main" val="36191681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b="0" i="0" noProof="0" dirty="0" err="1">
                <a:solidFill>
                  <a:srgbClr val="000000"/>
                </a:solidFill>
                <a:effectLst/>
                <a:highlight>
                  <a:srgbClr val="FFFFFF"/>
                </a:highlight>
                <a:latin typeface="Open Sans" panose="020B0606030504020204" pitchFamily="34" charset="0"/>
              </a:rPr>
              <a:t>Ambiguity</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is</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conventionally</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defined</a:t>
            </a:r>
            <a:r>
              <a:rPr lang="fr-FR" b="0" i="0" noProof="0" dirty="0">
                <a:solidFill>
                  <a:srgbClr val="000000"/>
                </a:solidFill>
                <a:effectLst/>
                <a:highlight>
                  <a:srgbClr val="FFFFFF"/>
                </a:highlight>
                <a:latin typeface="Open Sans" panose="020B0606030504020204" pitchFamily="34" charset="0"/>
              </a:rPr>
              <a:t> in </a:t>
            </a:r>
            <a:r>
              <a:rPr lang="fr-FR" b="0" i="0" noProof="0" dirty="0" err="1">
                <a:solidFill>
                  <a:srgbClr val="000000"/>
                </a:solidFill>
                <a:effectLst/>
                <a:highlight>
                  <a:srgbClr val="FFFFFF"/>
                </a:highlight>
                <a:latin typeface="Open Sans" panose="020B0606030504020204" pitchFamily="34" charset="0"/>
              </a:rPr>
              <a:t>Linguistics</a:t>
            </a:r>
            <a:r>
              <a:rPr lang="fr-FR" b="0" i="0" noProof="0" dirty="0">
                <a:solidFill>
                  <a:srgbClr val="000000"/>
                </a:solidFill>
                <a:effectLst/>
                <a:highlight>
                  <a:srgbClr val="FFFFFF"/>
                </a:highlight>
                <a:latin typeface="Open Sans" panose="020B0606030504020204" pitchFamily="34" charset="0"/>
              </a:rPr>
              <a:t> as a </a:t>
            </a:r>
            <a:r>
              <a:rPr lang="fr-FR" b="0" i="0" noProof="0" dirty="0" err="1">
                <a:solidFill>
                  <a:srgbClr val="000000"/>
                </a:solidFill>
                <a:effectLst/>
                <a:highlight>
                  <a:srgbClr val="FFFFFF"/>
                </a:highlight>
                <a:latin typeface="Open Sans" panose="020B0606030504020204" pitchFamily="34" charset="0"/>
              </a:rPr>
              <a:t>property</a:t>
            </a:r>
            <a:r>
              <a:rPr lang="fr-FR" b="0" i="0" noProof="0" dirty="0">
                <a:solidFill>
                  <a:srgbClr val="000000"/>
                </a:solidFill>
                <a:effectLst/>
                <a:highlight>
                  <a:srgbClr val="FFFFFF"/>
                </a:highlight>
                <a:latin typeface="Open Sans" panose="020B0606030504020204" pitchFamily="34" charset="0"/>
              </a:rPr>
              <a:t> of a </a:t>
            </a:r>
            <a:r>
              <a:rPr lang="fr-FR" b="0" i="0" noProof="0" dirty="0" err="1">
                <a:solidFill>
                  <a:srgbClr val="000000"/>
                </a:solidFill>
                <a:effectLst/>
                <a:highlight>
                  <a:srgbClr val="FFFFFF"/>
                </a:highlight>
                <a:latin typeface="Open Sans" panose="020B0606030504020204" pitchFamily="34" charset="0"/>
              </a:rPr>
              <a:t>word</a:t>
            </a:r>
            <a:r>
              <a:rPr lang="fr-FR" b="0" i="0" noProof="0" dirty="0">
                <a:solidFill>
                  <a:srgbClr val="000000"/>
                </a:solidFill>
                <a:effectLst/>
                <a:highlight>
                  <a:srgbClr val="FFFFFF"/>
                </a:highlight>
                <a:latin typeface="Open Sans" panose="020B0606030504020204" pitchFamily="34" charset="0"/>
              </a:rPr>
              <a:t> or an </a:t>
            </a:r>
            <a:r>
              <a:rPr lang="fr-FR" b="0" i="0" noProof="0" dirty="0" err="1">
                <a:solidFill>
                  <a:srgbClr val="000000"/>
                </a:solidFill>
                <a:effectLst/>
                <a:highlight>
                  <a:srgbClr val="FFFFFF"/>
                </a:highlight>
                <a:latin typeface="Open Sans" panose="020B0606030504020204" pitchFamily="34" charset="0"/>
              </a:rPr>
              <a:t>utterance</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that</a:t>
            </a:r>
            <a:r>
              <a:rPr lang="fr-FR" b="0" i="0" noProof="0" dirty="0">
                <a:solidFill>
                  <a:srgbClr val="000000"/>
                </a:solidFill>
                <a:effectLst/>
                <a:highlight>
                  <a:srgbClr val="FFFFFF"/>
                </a:highlight>
                <a:latin typeface="Open Sans" panose="020B0606030504020204" pitchFamily="34" charset="0"/>
              </a:rPr>
              <a:t> has </a:t>
            </a:r>
            <a:r>
              <a:rPr lang="fr-FR" b="0" i="0" noProof="0" dirty="0" err="1">
                <a:solidFill>
                  <a:srgbClr val="000000"/>
                </a:solidFill>
                <a:effectLst/>
                <a:highlight>
                  <a:srgbClr val="FFFFFF"/>
                </a:highlight>
                <a:latin typeface="Open Sans" panose="020B0606030504020204" pitchFamily="34" charset="0"/>
              </a:rPr>
              <a:t>two</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meanings</a:t>
            </a:r>
            <a:r>
              <a:rPr lang="fr-FR" b="0" i="0" noProof="0" dirty="0">
                <a:solidFill>
                  <a:srgbClr val="000000"/>
                </a:solidFill>
                <a:effectLst/>
                <a:highlight>
                  <a:srgbClr val="FFFFFF"/>
                </a:highlight>
                <a:latin typeface="Open Sans" panose="020B0606030504020204" pitchFamily="34" charset="0"/>
              </a:rPr>
              <a:t> or </a:t>
            </a:r>
            <a:r>
              <a:rPr lang="fr-FR" b="0" i="0" noProof="0" dirty="0" err="1">
                <a:solidFill>
                  <a:srgbClr val="000000"/>
                </a:solidFill>
                <a:effectLst/>
                <a:highlight>
                  <a:srgbClr val="FFFFFF"/>
                </a:highlight>
                <a:latin typeface="Open Sans" panose="020B0606030504020204" pitchFamily="34" charset="0"/>
              </a:rPr>
              <a:t>two</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interpretations</a:t>
            </a:r>
            <a:r>
              <a:rPr lang="fr-FR" b="0" i="0" noProof="0" dirty="0">
                <a:solidFill>
                  <a:srgbClr val="000000"/>
                </a:solidFill>
                <a:effectLst/>
                <a:highlight>
                  <a:srgbClr val="FFFFFF"/>
                </a:highlight>
                <a:latin typeface="Open Sans" panose="020B0606030504020204" pitchFamily="34" charset="0"/>
              </a:rPr>
              <a:t>, and </a:t>
            </a:r>
            <a:r>
              <a:rPr lang="fr-FR" b="0" i="0" noProof="0" dirty="0" err="1">
                <a:solidFill>
                  <a:srgbClr val="000000"/>
                </a:solidFill>
                <a:effectLst/>
                <a:highlight>
                  <a:srgbClr val="FFFFFF"/>
                </a:highlight>
                <a:latin typeface="Open Sans" panose="020B0606030504020204" pitchFamily="34" charset="0"/>
              </a:rPr>
              <a:t>is</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usually</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classified</a:t>
            </a:r>
            <a:r>
              <a:rPr lang="fr-FR" b="0" i="0" noProof="0" dirty="0">
                <a:solidFill>
                  <a:srgbClr val="000000"/>
                </a:solidFill>
                <a:effectLst/>
                <a:highlight>
                  <a:srgbClr val="FFFFFF"/>
                </a:highlight>
                <a:latin typeface="Open Sans" panose="020B0606030504020204" pitchFamily="34" charset="0"/>
              </a:rPr>
              <a:t> as lexical, </a:t>
            </a:r>
            <a:r>
              <a:rPr lang="fr-FR" b="0" i="0" noProof="0" dirty="0" err="1">
                <a:solidFill>
                  <a:srgbClr val="000000"/>
                </a:solidFill>
                <a:effectLst/>
                <a:highlight>
                  <a:srgbClr val="FFFFFF"/>
                </a:highlight>
                <a:latin typeface="Open Sans" panose="020B0606030504020204" pitchFamily="34" charset="0"/>
              </a:rPr>
              <a:t>morphological</a:t>
            </a:r>
            <a:r>
              <a:rPr lang="fr-FR" b="0" i="0" noProof="0" dirty="0">
                <a:solidFill>
                  <a:srgbClr val="000000"/>
                </a:solidFill>
                <a:effectLst/>
                <a:highlight>
                  <a:srgbClr val="FFFFFF"/>
                </a:highlight>
                <a:latin typeface="Open Sans" panose="020B0606030504020204" pitchFamily="34" charset="0"/>
              </a:rPr>
              <a:t>, </a:t>
            </a:r>
            <a:r>
              <a:rPr lang="fr-FR" b="0" i="0" noProof="0" dirty="0" err="1">
                <a:solidFill>
                  <a:srgbClr val="000000"/>
                </a:solidFill>
                <a:effectLst/>
                <a:highlight>
                  <a:srgbClr val="FFFFFF"/>
                </a:highlight>
                <a:latin typeface="Open Sans" panose="020B0606030504020204" pitchFamily="34" charset="0"/>
              </a:rPr>
              <a:t>syntactic</a:t>
            </a:r>
            <a:r>
              <a:rPr lang="fr-FR" b="0" i="0" noProof="0" dirty="0">
                <a:solidFill>
                  <a:srgbClr val="000000"/>
                </a:solidFill>
                <a:effectLst/>
                <a:highlight>
                  <a:srgbClr val="FFFFFF"/>
                </a:highlight>
                <a:latin typeface="Open Sans" panose="020B0606030504020204" pitchFamily="34" charset="0"/>
              </a:rPr>
              <a:t> (or structural), and </a:t>
            </a:r>
            <a:r>
              <a:rPr lang="fr-FR" b="0" i="0" noProof="0" dirty="0" err="1">
                <a:solidFill>
                  <a:srgbClr val="000000"/>
                </a:solidFill>
                <a:effectLst/>
                <a:highlight>
                  <a:srgbClr val="FFFFFF"/>
                </a:highlight>
                <a:latin typeface="Open Sans" panose="020B0606030504020204" pitchFamily="34" charset="0"/>
              </a:rPr>
              <a:t>pragmatic</a:t>
            </a:r>
            <a:r>
              <a:rPr lang="fr-FR" b="0" i="0" noProof="0" dirty="0">
                <a:solidFill>
                  <a:srgbClr val="000000"/>
                </a:solidFill>
                <a:effectLst/>
                <a:highlight>
                  <a:srgbClr val="FFFFFF"/>
                </a:highlight>
                <a:latin typeface="Open Sans" panose="020B0606030504020204" pitchFamily="34" charset="0"/>
              </a:rPr>
              <a:t>.</a:t>
            </a:r>
          </a:p>
          <a:p>
            <a:r>
              <a:rPr lang="fr-FR" b="0" i="0" noProof="0" dirty="0">
                <a:solidFill>
                  <a:srgbClr val="000000"/>
                </a:solidFill>
                <a:effectLst/>
                <a:highlight>
                  <a:srgbClr val="FFFFFF"/>
                </a:highlight>
                <a:latin typeface="Open Sans" panose="020B0606030504020204" pitchFamily="34" charset="0"/>
              </a:rPr>
              <a:t>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peut porter sur un empan plus ou moins large, à partir d’un mot jusqu’à la phrase entière, et peut porter sur des niveaux de langage différents – elle peut être sémantique donc significat du mon, catégorielle (catégorie syntaxique du mot) etc. </a:t>
            </a:r>
          </a:p>
          <a:p>
            <a:r>
              <a:rPr lang="fr-FR" b="0" i="0" noProof="0" dirty="0">
                <a:solidFill>
                  <a:srgbClr val="000000"/>
                </a:solidFill>
                <a:effectLst/>
                <a:highlight>
                  <a:srgbClr val="FFFFFF"/>
                </a:highlight>
                <a:latin typeface="Open Sans" panose="020B0606030504020204" pitchFamily="34" charset="0"/>
              </a:rPr>
              <a:t>Traiter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du langage pour la machine est très compliqué, vu que c’est compliqué pour nous aussi (capables de résoudre l’</a:t>
            </a:r>
            <a:r>
              <a:rPr lang="fr-FR" b="0" i="0" noProof="0" dirty="0" err="1">
                <a:solidFill>
                  <a:srgbClr val="000000"/>
                </a:solidFill>
                <a:effectLst/>
                <a:highlight>
                  <a:srgbClr val="FFFFFF"/>
                </a:highlight>
                <a:latin typeface="Open Sans" panose="020B0606030504020204" pitchFamily="34" charset="0"/>
              </a:rPr>
              <a:t>ambiguité</a:t>
            </a:r>
            <a:r>
              <a:rPr lang="fr-FR" b="0" i="0" noProof="0" dirty="0">
                <a:solidFill>
                  <a:srgbClr val="000000"/>
                </a:solidFill>
                <a:effectLst/>
                <a:highlight>
                  <a:srgbClr val="FFFFFF"/>
                </a:highlight>
                <a:latin typeface="Open Sans" panose="020B0606030504020204" pitchFamily="34" charset="0"/>
              </a:rPr>
              <a:t> de manière différente en nous appuyant sur le </a:t>
            </a:r>
            <a:r>
              <a:rPr lang="fr-FR" b="0" i="0" noProof="0" dirty="0" err="1">
                <a:solidFill>
                  <a:srgbClr val="000000"/>
                </a:solidFill>
                <a:effectLst/>
                <a:highlight>
                  <a:srgbClr val="FFFFFF"/>
                </a:highlight>
                <a:latin typeface="Open Sans" panose="020B0606030504020204" pitchFamily="34" charset="0"/>
              </a:rPr>
              <a:t>context</a:t>
            </a:r>
            <a:r>
              <a:rPr lang="fr-FR" b="0" i="0" noProof="0" dirty="0">
                <a:solidFill>
                  <a:srgbClr val="000000"/>
                </a:solidFill>
                <a:effectLst/>
                <a:highlight>
                  <a:srgbClr val="FFFFFF"/>
                </a:highlight>
                <a:latin typeface="Open Sans" panose="020B0606030504020204" pitchFamily="34" charset="0"/>
              </a:rPr>
              <a:t> par ex.)</a:t>
            </a:r>
          </a:p>
          <a:p>
            <a:endParaRPr lang="fr-FR" dirty="0"/>
          </a:p>
        </p:txBody>
      </p:sp>
    </p:spTree>
    <p:extLst>
      <p:ext uri="{BB962C8B-B14F-4D97-AF65-F5344CB8AC3E}">
        <p14:creationId xmlns:p14="http://schemas.microsoft.com/office/powerpoint/2010/main" val="3183385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b="0" i="0" u="none" strike="noStrike" dirty="0">
                <a:solidFill>
                  <a:srgbClr val="000000"/>
                </a:solidFill>
                <a:effectLst/>
                <a:latin typeface="Arial" panose="020B0604020202020204" pitchFamily="34" charset="0"/>
              </a:rPr>
              <a:t>On a besoin de connaissance du monde, du contexte, d’utiliser la déduction, de notion de métonymie (une part pour le tout) pour comprendre le langage</a:t>
            </a:r>
          </a:p>
        </p:txBody>
      </p:sp>
    </p:spTree>
    <p:extLst>
      <p:ext uri="{BB962C8B-B14F-4D97-AF65-F5344CB8AC3E}">
        <p14:creationId xmlns:p14="http://schemas.microsoft.com/office/powerpoint/2010/main" val="248064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245977703f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5" name="Google Shape;1525;g245977703f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10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35650" y="926725"/>
            <a:ext cx="5672700" cy="27735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7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737864" y="3740975"/>
            <a:ext cx="56676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600"/>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grpSp>
        <p:nvGrpSpPr>
          <p:cNvPr id="11" name="Google Shape;11;p2"/>
          <p:cNvGrpSpPr/>
          <p:nvPr/>
        </p:nvGrpSpPr>
        <p:grpSpPr>
          <a:xfrm>
            <a:off x="151437" y="3838278"/>
            <a:ext cx="8638259" cy="1305225"/>
            <a:chOff x="151437" y="3838278"/>
            <a:chExt cx="8638259" cy="1305225"/>
          </a:xfrm>
        </p:grpSpPr>
        <p:grpSp>
          <p:nvGrpSpPr>
            <p:cNvPr id="12" name="Google Shape;12;p2"/>
            <p:cNvGrpSpPr/>
            <p:nvPr/>
          </p:nvGrpSpPr>
          <p:grpSpPr>
            <a:xfrm>
              <a:off x="8071857" y="4249434"/>
              <a:ext cx="717838" cy="718300"/>
              <a:chOff x="4264775" y="-2589546"/>
              <a:chExt cx="1782563" cy="1783709"/>
            </a:xfrm>
          </p:grpSpPr>
          <p:sp>
            <p:nvSpPr>
              <p:cNvPr id="13" name="Google Shape;13;p2"/>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151437" y="3838278"/>
              <a:ext cx="683102" cy="1305225"/>
              <a:chOff x="6260125" y="-2813950"/>
              <a:chExt cx="832950" cy="1591350"/>
            </a:xfrm>
          </p:grpSpPr>
          <p:sp>
            <p:nvSpPr>
              <p:cNvPr id="25" name="Google Shape;25;p2"/>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54"/>
        <p:cNvGrpSpPr/>
        <p:nvPr/>
      </p:nvGrpSpPr>
      <p:grpSpPr>
        <a:xfrm>
          <a:off x="0" y="0"/>
          <a:ext cx="0" cy="0"/>
          <a:chOff x="0" y="0"/>
          <a:chExt cx="0" cy="0"/>
        </a:xfrm>
      </p:grpSpPr>
      <p:sp>
        <p:nvSpPr>
          <p:cNvPr id="755" name="Google Shape;755;p17"/>
          <p:cNvSpPr txBox="1">
            <a:spLocks noGrp="1"/>
          </p:cNvSpPr>
          <p:nvPr>
            <p:ph type="title"/>
          </p:nvPr>
        </p:nvSpPr>
        <p:spPr>
          <a:xfrm>
            <a:off x="1226400" y="3150087"/>
            <a:ext cx="6691200" cy="4572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3000"/>
              <a:buNone/>
              <a:defRPr sz="28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56" name="Google Shape;756;p17"/>
          <p:cNvSpPr txBox="1">
            <a:spLocks noGrp="1"/>
          </p:cNvSpPr>
          <p:nvPr>
            <p:ph type="subTitle" idx="1"/>
          </p:nvPr>
        </p:nvSpPr>
        <p:spPr>
          <a:xfrm>
            <a:off x="1226400" y="1536213"/>
            <a:ext cx="6691200" cy="172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757" name="Google Shape;757;p17"/>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17"/>
          <p:cNvGrpSpPr/>
          <p:nvPr/>
        </p:nvGrpSpPr>
        <p:grpSpPr>
          <a:xfrm>
            <a:off x="329600" y="180388"/>
            <a:ext cx="8484800" cy="718238"/>
            <a:chOff x="329600" y="180388"/>
            <a:chExt cx="8484800" cy="718238"/>
          </a:xfrm>
        </p:grpSpPr>
        <p:grpSp>
          <p:nvGrpSpPr>
            <p:cNvPr id="759" name="Google Shape;759;p17"/>
            <p:cNvGrpSpPr/>
            <p:nvPr/>
          </p:nvGrpSpPr>
          <p:grpSpPr>
            <a:xfrm>
              <a:off x="329600" y="180388"/>
              <a:ext cx="767250" cy="718225"/>
              <a:chOff x="5215250" y="4706200"/>
              <a:chExt cx="767250" cy="718225"/>
            </a:xfrm>
          </p:grpSpPr>
          <p:sp>
            <p:nvSpPr>
              <p:cNvPr id="760" name="Google Shape;760;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 name="Google Shape;780;p17"/>
            <p:cNvGrpSpPr/>
            <p:nvPr/>
          </p:nvGrpSpPr>
          <p:grpSpPr>
            <a:xfrm>
              <a:off x="8047150" y="180400"/>
              <a:ext cx="767250" cy="718225"/>
              <a:chOff x="5215250" y="4706200"/>
              <a:chExt cx="767250" cy="718225"/>
            </a:xfrm>
          </p:grpSpPr>
          <p:sp>
            <p:nvSpPr>
              <p:cNvPr id="781" name="Google Shape;781;p1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01" name="Google Shape;801;p17"/>
          <p:cNvGrpSpPr/>
          <p:nvPr/>
        </p:nvGrpSpPr>
        <p:grpSpPr>
          <a:xfrm>
            <a:off x="354971" y="3838278"/>
            <a:ext cx="8636634" cy="1305225"/>
            <a:chOff x="354971" y="3838278"/>
            <a:chExt cx="8636634" cy="1305225"/>
          </a:xfrm>
        </p:grpSpPr>
        <p:grpSp>
          <p:nvGrpSpPr>
            <p:cNvPr id="802" name="Google Shape;802;p17"/>
            <p:cNvGrpSpPr/>
            <p:nvPr/>
          </p:nvGrpSpPr>
          <p:grpSpPr>
            <a:xfrm>
              <a:off x="354971" y="4249434"/>
              <a:ext cx="717838" cy="718300"/>
              <a:chOff x="4264775" y="-2589546"/>
              <a:chExt cx="1782563" cy="1783709"/>
            </a:xfrm>
          </p:grpSpPr>
          <p:sp>
            <p:nvSpPr>
              <p:cNvPr id="803" name="Google Shape;803;p17"/>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17"/>
            <p:cNvGrpSpPr/>
            <p:nvPr/>
          </p:nvGrpSpPr>
          <p:grpSpPr>
            <a:xfrm flipH="1">
              <a:off x="8308502" y="3838278"/>
              <a:ext cx="683102" cy="1305225"/>
              <a:chOff x="6260125" y="-2813950"/>
              <a:chExt cx="832950" cy="1591350"/>
            </a:xfrm>
          </p:grpSpPr>
          <p:sp>
            <p:nvSpPr>
              <p:cNvPr id="815" name="Google Shape;815;p17"/>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7"/>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7"/>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7"/>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7"/>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7"/>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7"/>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7"/>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7"/>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7"/>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7"/>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7"/>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p:cSld name="CUSTOM_9">
    <p:spTree>
      <p:nvGrpSpPr>
        <p:cNvPr id="1" name="Shape 832"/>
        <p:cNvGrpSpPr/>
        <p:nvPr/>
      </p:nvGrpSpPr>
      <p:grpSpPr>
        <a:xfrm>
          <a:off x="0" y="0"/>
          <a:ext cx="0" cy="0"/>
          <a:chOff x="0" y="0"/>
          <a:chExt cx="0" cy="0"/>
        </a:xfrm>
      </p:grpSpPr>
      <p:sp>
        <p:nvSpPr>
          <p:cNvPr id="833" name="Google Shape;833;p18"/>
          <p:cNvSpPr txBox="1">
            <a:spLocks noGrp="1"/>
          </p:cNvSpPr>
          <p:nvPr>
            <p:ph type="title"/>
          </p:nvPr>
        </p:nvSpPr>
        <p:spPr>
          <a:xfrm>
            <a:off x="1183350" y="1452075"/>
            <a:ext cx="3519600" cy="1533900"/>
          </a:xfrm>
          <a:prstGeom prst="rect">
            <a:avLst/>
          </a:prstGeom>
        </p:spPr>
        <p:txBody>
          <a:bodyPr spcFirstLastPara="1" wrap="square" lIns="91425" tIns="91425" rIns="91425" bIns="91425" anchor="b" anchorCtr="0">
            <a:noAutofit/>
          </a:bodyPr>
          <a:lstStyle>
            <a:lvl1pPr lvl="0" algn="r" rtl="0">
              <a:lnSpc>
                <a:spcPct val="115000"/>
              </a:lnSpc>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4" name="Google Shape;834;p18"/>
          <p:cNvSpPr txBox="1">
            <a:spLocks noGrp="1"/>
          </p:cNvSpPr>
          <p:nvPr>
            <p:ph type="subTitle" idx="1"/>
          </p:nvPr>
        </p:nvSpPr>
        <p:spPr>
          <a:xfrm>
            <a:off x="1183350" y="2833725"/>
            <a:ext cx="3519600" cy="857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5" name="Google Shape;835;p18"/>
          <p:cNvSpPr>
            <a:spLocks noGrp="1"/>
          </p:cNvSpPr>
          <p:nvPr>
            <p:ph type="pic" idx="2"/>
          </p:nvPr>
        </p:nvSpPr>
        <p:spPr>
          <a:xfrm>
            <a:off x="5050650" y="1117800"/>
            <a:ext cx="2910000" cy="2907900"/>
          </a:xfrm>
          <a:prstGeom prst="ellipse">
            <a:avLst/>
          </a:prstGeom>
          <a:noFill/>
          <a:ln w="38100" cap="flat" cmpd="sng">
            <a:solidFill>
              <a:schemeClr val="accent2"/>
            </a:solidFill>
            <a:prstDash val="solid"/>
            <a:round/>
            <a:headEnd type="none" w="sm" len="sm"/>
            <a:tailEnd type="none" w="sm" len="sm"/>
          </a:ln>
        </p:spPr>
      </p:sp>
      <p:grpSp>
        <p:nvGrpSpPr>
          <p:cNvPr id="836" name="Google Shape;836;p18"/>
          <p:cNvGrpSpPr/>
          <p:nvPr/>
        </p:nvGrpSpPr>
        <p:grpSpPr>
          <a:xfrm>
            <a:off x="-760934" y="-760648"/>
            <a:ext cx="10706274" cy="6662045"/>
            <a:chOff x="-760934" y="-760648"/>
            <a:chExt cx="10706274" cy="6662045"/>
          </a:xfrm>
        </p:grpSpPr>
        <p:sp>
          <p:nvSpPr>
            <p:cNvPr id="837" name="Google Shape;837;p18"/>
            <p:cNvSpPr/>
            <p:nvPr/>
          </p:nvSpPr>
          <p:spPr>
            <a:xfrm>
              <a:off x="-760934" y="439120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8"/>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 name="Google Shape;839;p18"/>
          <p:cNvGrpSpPr/>
          <p:nvPr/>
        </p:nvGrpSpPr>
        <p:grpSpPr>
          <a:xfrm>
            <a:off x="329600" y="180375"/>
            <a:ext cx="8484800" cy="4787313"/>
            <a:chOff x="329600" y="180375"/>
            <a:chExt cx="8484800" cy="4787313"/>
          </a:xfrm>
        </p:grpSpPr>
        <p:grpSp>
          <p:nvGrpSpPr>
            <p:cNvPr id="840" name="Google Shape;840;p18"/>
            <p:cNvGrpSpPr/>
            <p:nvPr/>
          </p:nvGrpSpPr>
          <p:grpSpPr>
            <a:xfrm>
              <a:off x="8047150" y="4249463"/>
              <a:ext cx="767250" cy="718225"/>
              <a:chOff x="5215250" y="4706200"/>
              <a:chExt cx="767250" cy="718225"/>
            </a:xfrm>
          </p:grpSpPr>
          <p:sp>
            <p:nvSpPr>
              <p:cNvPr id="841" name="Google Shape;841;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 name="Google Shape;861;p18"/>
            <p:cNvGrpSpPr/>
            <p:nvPr/>
          </p:nvGrpSpPr>
          <p:grpSpPr>
            <a:xfrm>
              <a:off x="329600" y="180375"/>
              <a:ext cx="767250" cy="718225"/>
              <a:chOff x="5215250" y="4706200"/>
              <a:chExt cx="767250" cy="718225"/>
            </a:xfrm>
          </p:grpSpPr>
          <p:sp>
            <p:nvSpPr>
              <p:cNvPr id="862" name="Google Shape;862;p1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983"/>
        <p:cNvGrpSpPr/>
        <p:nvPr/>
      </p:nvGrpSpPr>
      <p:grpSpPr>
        <a:xfrm>
          <a:off x="0" y="0"/>
          <a:ext cx="0" cy="0"/>
          <a:chOff x="0" y="0"/>
          <a:chExt cx="0" cy="0"/>
        </a:xfrm>
      </p:grpSpPr>
      <p:sp>
        <p:nvSpPr>
          <p:cNvPr id="984" name="Google Shape;984;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85" name="Google Shape;985;p21"/>
          <p:cNvSpPr txBox="1">
            <a:spLocks noGrp="1"/>
          </p:cNvSpPr>
          <p:nvPr>
            <p:ph type="subTitle" idx="1"/>
          </p:nvPr>
        </p:nvSpPr>
        <p:spPr>
          <a:xfrm>
            <a:off x="720000" y="1575664"/>
            <a:ext cx="7704000" cy="530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6" name="Google Shape;986;p21"/>
          <p:cNvSpPr txBox="1">
            <a:spLocks noGrp="1"/>
          </p:cNvSpPr>
          <p:nvPr>
            <p:ph type="subTitle" idx="2"/>
          </p:nvPr>
        </p:nvSpPr>
        <p:spPr>
          <a:xfrm>
            <a:off x="720000" y="26958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7" name="Google Shape;987;p21"/>
          <p:cNvSpPr txBox="1">
            <a:spLocks noGrp="1"/>
          </p:cNvSpPr>
          <p:nvPr>
            <p:ph type="subTitle" idx="3"/>
          </p:nvPr>
        </p:nvSpPr>
        <p:spPr>
          <a:xfrm>
            <a:off x="720000" y="3816347"/>
            <a:ext cx="7704000" cy="527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a:endParaRPr/>
          </a:p>
        </p:txBody>
      </p:sp>
      <p:sp>
        <p:nvSpPr>
          <p:cNvPr id="988" name="Google Shape;988;p21"/>
          <p:cNvSpPr txBox="1">
            <a:spLocks noGrp="1"/>
          </p:cNvSpPr>
          <p:nvPr>
            <p:ph type="subTitle" idx="4"/>
          </p:nvPr>
        </p:nvSpPr>
        <p:spPr>
          <a:xfrm>
            <a:off x="720000" y="1241271"/>
            <a:ext cx="7704000" cy="5304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89" name="Google Shape;989;p21"/>
          <p:cNvSpPr txBox="1">
            <a:spLocks noGrp="1"/>
          </p:cNvSpPr>
          <p:nvPr>
            <p:ph type="subTitle" idx="5"/>
          </p:nvPr>
        </p:nvSpPr>
        <p:spPr>
          <a:xfrm>
            <a:off x="720000" y="23501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990" name="Google Shape;990;p21"/>
          <p:cNvSpPr txBox="1">
            <a:spLocks noGrp="1"/>
          </p:cNvSpPr>
          <p:nvPr>
            <p:ph type="subTitle" idx="6"/>
          </p:nvPr>
        </p:nvSpPr>
        <p:spPr>
          <a:xfrm>
            <a:off x="720000" y="3470625"/>
            <a:ext cx="7704000" cy="5277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MuseoModerno"/>
              <a:buNone/>
              <a:defRPr sz="2000" b="1">
                <a:latin typeface="MuseoModerno"/>
                <a:ea typeface="MuseoModerno"/>
                <a:cs typeface="MuseoModerno"/>
                <a:sym typeface="MuseoModerno"/>
              </a:defRPr>
            </a:lvl1pPr>
            <a:lvl2pPr lvl="1"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991" name="Google Shape;991;p21"/>
          <p:cNvGrpSpPr/>
          <p:nvPr/>
        </p:nvGrpSpPr>
        <p:grpSpPr>
          <a:xfrm>
            <a:off x="-796360" y="-760648"/>
            <a:ext cx="10741701" cy="1510188"/>
            <a:chOff x="-796360" y="-760648"/>
            <a:chExt cx="10741701" cy="1510188"/>
          </a:xfrm>
        </p:grpSpPr>
        <p:sp>
          <p:nvSpPr>
            <p:cNvPr id="992" name="Google Shape;992;p21"/>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1"/>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21"/>
          <p:cNvGrpSpPr/>
          <p:nvPr/>
        </p:nvGrpSpPr>
        <p:grpSpPr>
          <a:xfrm>
            <a:off x="-123450" y="4272863"/>
            <a:ext cx="9390900" cy="718238"/>
            <a:chOff x="-123450" y="4272863"/>
            <a:chExt cx="9390900" cy="718238"/>
          </a:xfrm>
        </p:grpSpPr>
        <p:grpSp>
          <p:nvGrpSpPr>
            <p:cNvPr id="995" name="Google Shape;995;p21"/>
            <p:cNvGrpSpPr/>
            <p:nvPr/>
          </p:nvGrpSpPr>
          <p:grpSpPr>
            <a:xfrm>
              <a:off x="-123450" y="4272863"/>
              <a:ext cx="767250" cy="718225"/>
              <a:chOff x="5215250" y="4706200"/>
              <a:chExt cx="767250" cy="718225"/>
            </a:xfrm>
          </p:grpSpPr>
          <p:sp>
            <p:nvSpPr>
              <p:cNvPr id="996" name="Google Shape;996;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21"/>
            <p:cNvGrpSpPr/>
            <p:nvPr/>
          </p:nvGrpSpPr>
          <p:grpSpPr>
            <a:xfrm>
              <a:off x="8500200" y="4272875"/>
              <a:ext cx="767250" cy="718225"/>
              <a:chOff x="5215250" y="4706200"/>
              <a:chExt cx="767250" cy="718225"/>
            </a:xfrm>
          </p:grpSpPr>
          <p:sp>
            <p:nvSpPr>
              <p:cNvPr id="1017" name="Google Shape;1017;p2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336"/>
        <p:cNvGrpSpPr/>
        <p:nvPr/>
      </p:nvGrpSpPr>
      <p:grpSpPr>
        <a:xfrm>
          <a:off x="0" y="0"/>
          <a:ext cx="0" cy="0"/>
          <a:chOff x="0" y="0"/>
          <a:chExt cx="0" cy="0"/>
        </a:xfrm>
      </p:grpSpPr>
      <p:grpSp>
        <p:nvGrpSpPr>
          <p:cNvPr id="1337" name="Google Shape;1337;p27"/>
          <p:cNvGrpSpPr/>
          <p:nvPr/>
        </p:nvGrpSpPr>
        <p:grpSpPr>
          <a:xfrm>
            <a:off x="-796360" y="4319112"/>
            <a:ext cx="10741701" cy="1510188"/>
            <a:chOff x="-796360" y="4319112"/>
            <a:chExt cx="10741701" cy="1510188"/>
          </a:xfrm>
        </p:grpSpPr>
        <p:sp>
          <p:nvSpPr>
            <p:cNvPr id="1338" name="Google Shape;1338;p2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0" name="Google Shape;1340;p27"/>
          <p:cNvGrpSpPr/>
          <p:nvPr/>
        </p:nvGrpSpPr>
        <p:grpSpPr>
          <a:xfrm>
            <a:off x="-123450" y="77552"/>
            <a:ext cx="9390900" cy="718238"/>
            <a:chOff x="-123450" y="77552"/>
            <a:chExt cx="9390900" cy="718238"/>
          </a:xfrm>
        </p:grpSpPr>
        <p:grpSp>
          <p:nvGrpSpPr>
            <p:cNvPr id="1341" name="Google Shape;1341;p27"/>
            <p:cNvGrpSpPr/>
            <p:nvPr/>
          </p:nvGrpSpPr>
          <p:grpSpPr>
            <a:xfrm rot="10800000" flipH="1">
              <a:off x="8500200" y="77552"/>
              <a:ext cx="767250" cy="718225"/>
              <a:chOff x="5215250" y="4706200"/>
              <a:chExt cx="767250" cy="718225"/>
            </a:xfrm>
          </p:grpSpPr>
          <p:sp>
            <p:nvSpPr>
              <p:cNvPr id="1342" name="Google Shape;1342;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27"/>
            <p:cNvGrpSpPr/>
            <p:nvPr/>
          </p:nvGrpSpPr>
          <p:grpSpPr>
            <a:xfrm rot="10800000" flipH="1">
              <a:off x="-123450" y="77565"/>
              <a:ext cx="767250" cy="718225"/>
              <a:chOff x="5215250" y="4706200"/>
              <a:chExt cx="767250" cy="718225"/>
            </a:xfrm>
          </p:grpSpPr>
          <p:sp>
            <p:nvSpPr>
              <p:cNvPr id="1363" name="Google Shape;1363;p2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1383"/>
        <p:cNvGrpSpPr/>
        <p:nvPr/>
      </p:nvGrpSpPr>
      <p:grpSpPr>
        <a:xfrm>
          <a:off x="0" y="0"/>
          <a:ext cx="0" cy="0"/>
          <a:chOff x="0" y="0"/>
          <a:chExt cx="0" cy="0"/>
        </a:xfrm>
      </p:grpSpPr>
      <p:grpSp>
        <p:nvGrpSpPr>
          <p:cNvPr id="1384" name="Google Shape;1384;p28"/>
          <p:cNvGrpSpPr/>
          <p:nvPr/>
        </p:nvGrpSpPr>
        <p:grpSpPr>
          <a:xfrm>
            <a:off x="-1069325" y="-701557"/>
            <a:ext cx="11282650" cy="1782550"/>
            <a:chOff x="-1069325" y="-701557"/>
            <a:chExt cx="11282650" cy="1782550"/>
          </a:xfrm>
        </p:grpSpPr>
        <p:sp>
          <p:nvSpPr>
            <p:cNvPr id="1385" name="Google Shape;1385;p28"/>
            <p:cNvSpPr/>
            <p:nvPr/>
          </p:nvSpPr>
          <p:spPr>
            <a:xfrm>
              <a:off x="843077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8"/>
            <p:cNvSpPr/>
            <p:nvPr/>
          </p:nvSpPr>
          <p:spPr>
            <a:xfrm>
              <a:off x="-1069325" y="-70155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7" name="Google Shape;1387;p28"/>
          <p:cNvGrpSpPr/>
          <p:nvPr/>
        </p:nvGrpSpPr>
        <p:grpSpPr>
          <a:xfrm>
            <a:off x="-123450" y="4272863"/>
            <a:ext cx="9390900" cy="718238"/>
            <a:chOff x="-123450" y="4272863"/>
            <a:chExt cx="9390900" cy="718238"/>
          </a:xfrm>
        </p:grpSpPr>
        <p:grpSp>
          <p:nvGrpSpPr>
            <p:cNvPr id="1388" name="Google Shape;1388;p28"/>
            <p:cNvGrpSpPr/>
            <p:nvPr/>
          </p:nvGrpSpPr>
          <p:grpSpPr>
            <a:xfrm>
              <a:off x="-123450" y="4272863"/>
              <a:ext cx="767250" cy="718225"/>
              <a:chOff x="5215250" y="4706200"/>
              <a:chExt cx="767250" cy="718225"/>
            </a:xfrm>
          </p:grpSpPr>
          <p:sp>
            <p:nvSpPr>
              <p:cNvPr id="1389" name="Google Shape;1389;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9" name="Google Shape;1409;p28"/>
            <p:cNvGrpSpPr/>
            <p:nvPr/>
          </p:nvGrpSpPr>
          <p:grpSpPr>
            <a:xfrm>
              <a:off x="8500200" y="4272875"/>
              <a:ext cx="767250" cy="718225"/>
              <a:chOff x="5215250" y="4706200"/>
              <a:chExt cx="767250" cy="718225"/>
            </a:xfrm>
          </p:grpSpPr>
          <p:sp>
            <p:nvSpPr>
              <p:cNvPr id="1410" name="Google Shape;1410;p2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sp>
        <p:nvSpPr>
          <p:cNvPr id="43" name="Google Shape;43;p3"/>
          <p:cNvSpPr txBox="1">
            <a:spLocks noGrp="1"/>
          </p:cNvSpPr>
          <p:nvPr>
            <p:ph type="title" hasCustomPrompt="1"/>
          </p:nvPr>
        </p:nvSpPr>
        <p:spPr>
          <a:xfrm>
            <a:off x="3909900" y="1578538"/>
            <a:ext cx="1324200" cy="71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grpSp>
        <p:nvGrpSpPr>
          <p:cNvPr id="45" name="Google Shape;45;p3"/>
          <p:cNvGrpSpPr/>
          <p:nvPr/>
        </p:nvGrpSpPr>
        <p:grpSpPr>
          <a:xfrm>
            <a:off x="329600" y="180388"/>
            <a:ext cx="8484800" cy="718238"/>
            <a:chOff x="329600" y="180388"/>
            <a:chExt cx="8484800" cy="718238"/>
          </a:xfrm>
        </p:grpSpPr>
        <p:grpSp>
          <p:nvGrpSpPr>
            <p:cNvPr id="46" name="Google Shape;46;p3"/>
            <p:cNvGrpSpPr/>
            <p:nvPr/>
          </p:nvGrpSpPr>
          <p:grpSpPr>
            <a:xfrm>
              <a:off x="329600" y="180388"/>
              <a:ext cx="767250" cy="718225"/>
              <a:chOff x="5215250" y="4706200"/>
              <a:chExt cx="767250" cy="718225"/>
            </a:xfrm>
          </p:grpSpPr>
          <p:sp>
            <p:nvSpPr>
              <p:cNvPr id="47" name="Google Shape;47;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8047150" y="180400"/>
              <a:ext cx="767250" cy="718225"/>
              <a:chOff x="5215250" y="4706200"/>
              <a:chExt cx="767250" cy="718225"/>
            </a:xfrm>
          </p:grpSpPr>
          <p:sp>
            <p:nvSpPr>
              <p:cNvPr id="68" name="Google Shape;68;p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 name="Google Shape;88;p3"/>
          <p:cNvGrpSpPr/>
          <p:nvPr/>
        </p:nvGrpSpPr>
        <p:grpSpPr>
          <a:xfrm>
            <a:off x="151437" y="3838278"/>
            <a:ext cx="8638259" cy="2552839"/>
            <a:chOff x="151437" y="3838278"/>
            <a:chExt cx="8638259" cy="2552839"/>
          </a:xfrm>
        </p:grpSpPr>
        <p:sp>
          <p:nvSpPr>
            <p:cNvPr id="89" name="Google Shape;89;p3"/>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3"/>
            <p:cNvGrpSpPr/>
            <p:nvPr/>
          </p:nvGrpSpPr>
          <p:grpSpPr>
            <a:xfrm>
              <a:off x="8071857" y="4249434"/>
              <a:ext cx="717838" cy="718300"/>
              <a:chOff x="4264775" y="-2589546"/>
              <a:chExt cx="1782563" cy="1783709"/>
            </a:xfrm>
          </p:grpSpPr>
          <p:sp>
            <p:nvSpPr>
              <p:cNvPr id="91" name="Google Shape;91;p3"/>
              <p:cNvSpPr/>
              <p:nvPr/>
            </p:nvSpPr>
            <p:spPr>
              <a:xfrm>
                <a:off x="4264775" y="-2142476"/>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4264775" y="-1845595"/>
                <a:ext cx="1782563" cy="60"/>
              </a:xfrm>
              <a:custGeom>
                <a:avLst/>
                <a:gdLst/>
                <a:ahLst/>
                <a:cxnLst/>
                <a:rect l="l" t="t" r="r" b="b"/>
                <a:pathLst>
                  <a:path w="29553" h="1" fill="none" extrusionOk="0">
                    <a:moveTo>
                      <a:pt x="1" y="1"/>
                    </a:moveTo>
                    <a:lnTo>
                      <a:pt x="29553" y="1"/>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4264775" y="-1549861"/>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4264775" y="-1252980"/>
                <a:ext cx="1782563" cy="60"/>
              </a:xfrm>
              <a:custGeom>
                <a:avLst/>
                <a:gdLst/>
                <a:ahLst/>
                <a:cxnLst/>
                <a:rect l="l" t="t" r="r" b="b"/>
                <a:pathLst>
                  <a:path w="29553" h="1" fill="none" extrusionOk="0">
                    <a:moveTo>
                      <a:pt x="1" y="0"/>
                    </a:moveTo>
                    <a:lnTo>
                      <a:pt x="29553" y="0"/>
                    </a:lnTo>
                  </a:path>
                </a:pathLst>
              </a:custGeom>
              <a:solidFill>
                <a:schemeClr val="accent1"/>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601341"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530446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007580"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710699" y="-2589546"/>
                <a:ext cx="60" cy="1783709"/>
              </a:xfrm>
              <a:custGeom>
                <a:avLst/>
                <a:gdLst/>
                <a:ahLst/>
                <a:cxnLst/>
                <a:rect l="l" t="t" r="r" b="b"/>
                <a:pathLst>
                  <a:path w="1" h="29572" fill="none" extrusionOk="0">
                    <a:moveTo>
                      <a:pt x="1" y="0"/>
                    </a:moveTo>
                    <a:lnTo>
                      <a:pt x="1" y="29572"/>
                    </a:lnTo>
                  </a:path>
                </a:pathLst>
              </a:custGeom>
              <a:solidFill>
                <a:schemeClr val="lt2"/>
              </a:solidFill>
              <a:ln w="176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476488" y="-2376627"/>
                <a:ext cx="1357928" cy="1357928"/>
              </a:xfrm>
              <a:custGeom>
                <a:avLst/>
                <a:gdLst/>
                <a:ahLst/>
                <a:cxnLst/>
                <a:rect l="l" t="t" r="r" b="b"/>
                <a:pathLst>
                  <a:path w="22513" h="22513" extrusionOk="0">
                    <a:moveTo>
                      <a:pt x="1" y="0"/>
                    </a:moveTo>
                    <a:lnTo>
                      <a:pt x="1" y="22512"/>
                    </a:lnTo>
                    <a:lnTo>
                      <a:pt x="22513" y="22512"/>
                    </a:lnTo>
                    <a:lnTo>
                      <a:pt x="225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933631" y="-1923585"/>
                <a:ext cx="458353" cy="366670"/>
              </a:xfrm>
              <a:custGeom>
                <a:avLst/>
                <a:gdLst/>
                <a:ahLst/>
                <a:cxnLst/>
                <a:rect l="l" t="t" r="r" b="b"/>
                <a:pathLst>
                  <a:path w="7599" h="6079" extrusionOk="0">
                    <a:moveTo>
                      <a:pt x="2844" y="1537"/>
                    </a:moveTo>
                    <a:lnTo>
                      <a:pt x="3608" y="3812"/>
                    </a:lnTo>
                    <a:lnTo>
                      <a:pt x="2088" y="3812"/>
                    </a:lnTo>
                    <a:lnTo>
                      <a:pt x="2844" y="1537"/>
                    </a:lnTo>
                    <a:close/>
                    <a:moveTo>
                      <a:pt x="2264" y="0"/>
                    </a:moveTo>
                    <a:lnTo>
                      <a:pt x="1" y="6079"/>
                    </a:lnTo>
                    <a:lnTo>
                      <a:pt x="1333" y="6079"/>
                    </a:lnTo>
                    <a:lnTo>
                      <a:pt x="1750" y="4826"/>
                    </a:lnTo>
                    <a:lnTo>
                      <a:pt x="3946" y="4826"/>
                    </a:lnTo>
                    <a:lnTo>
                      <a:pt x="4368" y="6079"/>
                    </a:lnTo>
                    <a:lnTo>
                      <a:pt x="5699" y="6079"/>
                    </a:lnTo>
                    <a:lnTo>
                      <a:pt x="3424" y="0"/>
                    </a:lnTo>
                    <a:close/>
                    <a:moveTo>
                      <a:pt x="6346" y="0"/>
                    </a:moveTo>
                    <a:lnTo>
                      <a:pt x="6346" y="6079"/>
                    </a:lnTo>
                    <a:lnTo>
                      <a:pt x="7598" y="6079"/>
                    </a:lnTo>
                    <a:lnTo>
                      <a:pt x="7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600681" y="-2253640"/>
                <a:ext cx="1110747" cy="1111893"/>
              </a:xfrm>
              <a:custGeom>
                <a:avLst/>
                <a:gdLst/>
                <a:ahLst/>
                <a:cxnLst/>
                <a:rect l="l" t="t" r="r" b="b"/>
                <a:pathLst>
                  <a:path w="18415" h="18434" fill="none" extrusionOk="0">
                    <a:moveTo>
                      <a:pt x="18415" y="18434"/>
                    </a:moveTo>
                    <a:lnTo>
                      <a:pt x="1" y="18434"/>
                    </a:lnTo>
                    <a:lnTo>
                      <a:pt x="1" y="0"/>
                    </a:lnTo>
                    <a:lnTo>
                      <a:pt x="18415" y="0"/>
                    </a:lnTo>
                    <a:lnTo>
                      <a:pt x="18415" y="18434"/>
                    </a:lnTo>
                    <a:close/>
                  </a:path>
                </a:pathLst>
              </a:custGeom>
              <a:noFill/>
              <a:ln w="58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3"/>
            <p:cNvGrpSpPr/>
            <p:nvPr/>
          </p:nvGrpSpPr>
          <p:grpSpPr>
            <a:xfrm>
              <a:off x="151437" y="3838278"/>
              <a:ext cx="683102" cy="1305225"/>
              <a:chOff x="6260125" y="-2813950"/>
              <a:chExt cx="832950" cy="1591350"/>
            </a:xfrm>
          </p:grpSpPr>
          <p:sp>
            <p:nvSpPr>
              <p:cNvPr id="103" name="Google Shape;103;p3"/>
              <p:cNvSpPr/>
              <p:nvPr/>
            </p:nvSpPr>
            <p:spPr>
              <a:xfrm>
                <a:off x="6633200" y="-1781500"/>
                <a:ext cx="267225" cy="266700"/>
              </a:xfrm>
              <a:custGeom>
                <a:avLst/>
                <a:gdLst/>
                <a:ahLst/>
                <a:cxnLst/>
                <a:rect l="l" t="t" r="r" b="b"/>
                <a:pathLst>
                  <a:path w="10689" h="10668" extrusionOk="0">
                    <a:moveTo>
                      <a:pt x="5080" y="0"/>
                    </a:moveTo>
                    <a:lnTo>
                      <a:pt x="4805" y="20"/>
                    </a:lnTo>
                    <a:lnTo>
                      <a:pt x="4531" y="59"/>
                    </a:lnTo>
                    <a:lnTo>
                      <a:pt x="4276" y="98"/>
                    </a:lnTo>
                    <a:lnTo>
                      <a:pt x="4021" y="157"/>
                    </a:lnTo>
                    <a:lnTo>
                      <a:pt x="3766" y="235"/>
                    </a:lnTo>
                    <a:lnTo>
                      <a:pt x="3511" y="314"/>
                    </a:lnTo>
                    <a:lnTo>
                      <a:pt x="3276" y="412"/>
                    </a:lnTo>
                    <a:lnTo>
                      <a:pt x="3040" y="530"/>
                    </a:lnTo>
                    <a:lnTo>
                      <a:pt x="2805" y="647"/>
                    </a:lnTo>
                    <a:lnTo>
                      <a:pt x="2589" y="765"/>
                    </a:lnTo>
                    <a:lnTo>
                      <a:pt x="2354" y="902"/>
                    </a:lnTo>
                    <a:lnTo>
                      <a:pt x="2158" y="1059"/>
                    </a:lnTo>
                    <a:lnTo>
                      <a:pt x="1962" y="1216"/>
                    </a:lnTo>
                    <a:lnTo>
                      <a:pt x="1766" y="1392"/>
                    </a:lnTo>
                    <a:lnTo>
                      <a:pt x="1570" y="1569"/>
                    </a:lnTo>
                    <a:lnTo>
                      <a:pt x="1393" y="1745"/>
                    </a:lnTo>
                    <a:lnTo>
                      <a:pt x="1236" y="1942"/>
                    </a:lnTo>
                    <a:lnTo>
                      <a:pt x="1060" y="2138"/>
                    </a:lnTo>
                    <a:lnTo>
                      <a:pt x="923" y="2353"/>
                    </a:lnTo>
                    <a:lnTo>
                      <a:pt x="785" y="2569"/>
                    </a:lnTo>
                    <a:lnTo>
                      <a:pt x="648" y="2785"/>
                    </a:lnTo>
                    <a:lnTo>
                      <a:pt x="530" y="3020"/>
                    </a:lnTo>
                    <a:lnTo>
                      <a:pt x="432" y="3255"/>
                    </a:lnTo>
                    <a:lnTo>
                      <a:pt x="334" y="3491"/>
                    </a:lnTo>
                    <a:lnTo>
                      <a:pt x="256" y="3746"/>
                    </a:lnTo>
                    <a:lnTo>
                      <a:pt x="177" y="4001"/>
                    </a:lnTo>
                    <a:lnTo>
                      <a:pt x="119" y="4255"/>
                    </a:lnTo>
                    <a:lnTo>
                      <a:pt x="79" y="4530"/>
                    </a:lnTo>
                    <a:lnTo>
                      <a:pt x="40" y="4785"/>
                    </a:lnTo>
                    <a:lnTo>
                      <a:pt x="21" y="5059"/>
                    </a:lnTo>
                    <a:lnTo>
                      <a:pt x="1" y="5334"/>
                    </a:lnTo>
                    <a:lnTo>
                      <a:pt x="21" y="5609"/>
                    </a:lnTo>
                    <a:lnTo>
                      <a:pt x="40" y="5883"/>
                    </a:lnTo>
                    <a:lnTo>
                      <a:pt x="79" y="6158"/>
                    </a:lnTo>
                    <a:lnTo>
                      <a:pt x="119" y="6413"/>
                    </a:lnTo>
                    <a:lnTo>
                      <a:pt x="177" y="6667"/>
                    </a:lnTo>
                    <a:lnTo>
                      <a:pt x="256" y="6922"/>
                    </a:lnTo>
                    <a:lnTo>
                      <a:pt x="334" y="7177"/>
                    </a:lnTo>
                    <a:lnTo>
                      <a:pt x="432" y="7413"/>
                    </a:lnTo>
                    <a:lnTo>
                      <a:pt x="530" y="7648"/>
                    </a:lnTo>
                    <a:lnTo>
                      <a:pt x="648" y="7883"/>
                    </a:lnTo>
                    <a:lnTo>
                      <a:pt x="785" y="8099"/>
                    </a:lnTo>
                    <a:lnTo>
                      <a:pt x="923" y="8315"/>
                    </a:lnTo>
                    <a:lnTo>
                      <a:pt x="1060" y="8530"/>
                    </a:lnTo>
                    <a:lnTo>
                      <a:pt x="1236" y="8727"/>
                    </a:lnTo>
                    <a:lnTo>
                      <a:pt x="1393" y="8923"/>
                    </a:lnTo>
                    <a:lnTo>
                      <a:pt x="1570" y="9119"/>
                    </a:lnTo>
                    <a:lnTo>
                      <a:pt x="1766" y="9295"/>
                    </a:lnTo>
                    <a:lnTo>
                      <a:pt x="1962" y="9452"/>
                    </a:lnTo>
                    <a:lnTo>
                      <a:pt x="2158" y="9609"/>
                    </a:lnTo>
                    <a:lnTo>
                      <a:pt x="2354" y="9766"/>
                    </a:lnTo>
                    <a:lnTo>
                      <a:pt x="2589" y="9903"/>
                    </a:lnTo>
                    <a:lnTo>
                      <a:pt x="2805" y="10040"/>
                    </a:lnTo>
                    <a:lnTo>
                      <a:pt x="3040" y="10158"/>
                    </a:lnTo>
                    <a:lnTo>
                      <a:pt x="3276" y="10256"/>
                    </a:lnTo>
                    <a:lnTo>
                      <a:pt x="3511" y="10354"/>
                    </a:lnTo>
                    <a:lnTo>
                      <a:pt x="3766" y="10433"/>
                    </a:lnTo>
                    <a:lnTo>
                      <a:pt x="4021" y="10511"/>
                    </a:lnTo>
                    <a:lnTo>
                      <a:pt x="4276" y="10570"/>
                    </a:lnTo>
                    <a:lnTo>
                      <a:pt x="4531" y="10609"/>
                    </a:lnTo>
                    <a:lnTo>
                      <a:pt x="4805" y="10648"/>
                    </a:lnTo>
                    <a:lnTo>
                      <a:pt x="5080" y="10668"/>
                    </a:lnTo>
                    <a:lnTo>
                      <a:pt x="5629" y="10668"/>
                    </a:lnTo>
                    <a:lnTo>
                      <a:pt x="5903" y="10648"/>
                    </a:lnTo>
                    <a:lnTo>
                      <a:pt x="6158" y="10609"/>
                    </a:lnTo>
                    <a:lnTo>
                      <a:pt x="6433" y="10570"/>
                    </a:lnTo>
                    <a:lnTo>
                      <a:pt x="6688" y="10511"/>
                    </a:lnTo>
                    <a:lnTo>
                      <a:pt x="6943" y="10433"/>
                    </a:lnTo>
                    <a:lnTo>
                      <a:pt x="7178" y="10354"/>
                    </a:lnTo>
                    <a:lnTo>
                      <a:pt x="7433" y="10256"/>
                    </a:lnTo>
                    <a:lnTo>
                      <a:pt x="7668" y="10158"/>
                    </a:lnTo>
                    <a:lnTo>
                      <a:pt x="7904" y="10040"/>
                    </a:lnTo>
                    <a:lnTo>
                      <a:pt x="8119" y="9903"/>
                    </a:lnTo>
                    <a:lnTo>
                      <a:pt x="8335" y="9766"/>
                    </a:lnTo>
                    <a:lnTo>
                      <a:pt x="8551" y="9609"/>
                    </a:lnTo>
                    <a:lnTo>
                      <a:pt x="8747" y="9452"/>
                    </a:lnTo>
                    <a:lnTo>
                      <a:pt x="8943" y="9295"/>
                    </a:lnTo>
                    <a:lnTo>
                      <a:pt x="9119" y="9119"/>
                    </a:lnTo>
                    <a:lnTo>
                      <a:pt x="9296" y="8923"/>
                    </a:lnTo>
                    <a:lnTo>
                      <a:pt x="9472" y="8727"/>
                    </a:lnTo>
                    <a:lnTo>
                      <a:pt x="9629" y="8530"/>
                    </a:lnTo>
                    <a:lnTo>
                      <a:pt x="9786" y="8315"/>
                    </a:lnTo>
                    <a:lnTo>
                      <a:pt x="9923" y="8099"/>
                    </a:lnTo>
                    <a:lnTo>
                      <a:pt x="10041" y="7883"/>
                    </a:lnTo>
                    <a:lnTo>
                      <a:pt x="10159" y="7648"/>
                    </a:lnTo>
                    <a:lnTo>
                      <a:pt x="10276" y="7413"/>
                    </a:lnTo>
                    <a:lnTo>
                      <a:pt x="10374" y="7177"/>
                    </a:lnTo>
                    <a:lnTo>
                      <a:pt x="10453" y="6922"/>
                    </a:lnTo>
                    <a:lnTo>
                      <a:pt x="10512" y="6667"/>
                    </a:lnTo>
                    <a:lnTo>
                      <a:pt x="10590" y="6413"/>
                    </a:lnTo>
                    <a:lnTo>
                      <a:pt x="10629" y="6158"/>
                    </a:lnTo>
                    <a:lnTo>
                      <a:pt x="10669" y="5883"/>
                    </a:lnTo>
                    <a:lnTo>
                      <a:pt x="10688" y="5609"/>
                    </a:lnTo>
                    <a:lnTo>
                      <a:pt x="10688" y="5334"/>
                    </a:lnTo>
                    <a:lnTo>
                      <a:pt x="10688" y="5059"/>
                    </a:lnTo>
                    <a:lnTo>
                      <a:pt x="10669" y="4785"/>
                    </a:lnTo>
                    <a:lnTo>
                      <a:pt x="10629" y="4530"/>
                    </a:lnTo>
                    <a:lnTo>
                      <a:pt x="10590" y="4255"/>
                    </a:lnTo>
                    <a:lnTo>
                      <a:pt x="10512" y="4001"/>
                    </a:lnTo>
                    <a:lnTo>
                      <a:pt x="10453" y="3746"/>
                    </a:lnTo>
                    <a:lnTo>
                      <a:pt x="10374" y="3491"/>
                    </a:lnTo>
                    <a:lnTo>
                      <a:pt x="10276" y="3255"/>
                    </a:lnTo>
                    <a:lnTo>
                      <a:pt x="10159" y="3020"/>
                    </a:lnTo>
                    <a:lnTo>
                      <a:pt x="10041" y="2785"/>
                    </a:lnTo>
                    <a:lnTo>
                      <a:pt x="9923" y="2569"/>
                    </a:lnTo>
                    <a:lnTo>
                      <a:pt x="9786" y="2353"/>
                    </a:lnTo>
                    <a:lnTo>
                      <a:pt x="9629" y="2138"/>
                    </a:lnTo>
                    <a:lnTo>
                      <a:pt x="9472" y="1942"/>
                    </a:lnTo>
                    <a:lnTo>
                      <a:pt x="9296" y="1745"/>
                    </a:lnTo>
                    <a:lnTo>
                      <a:pt x="9119" y="1569"/>
                    </a:lnTo>
                    <a:lnTo>
                      <a:pt x="8943" y="1392"/>
                    </a:lnTo>
                    <a:lnTo>
                      <a:pt x="8747" y="1216"/>
                    </a:lnTo>
                    <a:lnTo>
                      <a:pt x="8551" y="1059"/>
                    </a:lnTo>
                    <a:lnTo>
                      <a:pt x="8335" y="902"/>
                    </a:lnTo>
                    <a:lnTo>
                      <a:pt x="8119" y="765"/>
                    </a:lnTo>
                    <a:lnTo>
                      <a:pt x="7904" y="647"/>
                    </a:lnTo>
                    <a:lnTo>
                      <a:pt x="7668" y="530"/>
                    </a:lnTo>
                    <a:lnTo>
                      <a:pt x="7433" y="412"/>
                    </a:lnTo>
                    <a:lnTo>
                      <a:pt x="7178" y="314"/>
                    </a:lnTo>
                    <a:lnTo>
                      <a:pt x="6943" y="235"/>
                    </a:lnTo>
                    <a:lnTo>
                      <a:pt x="6688" y="157"/>
                    </a:lnTo>
                    <a:lnTo>
                      <a:pt x="6433" y="98"/>
                    </a:lnTo>
                    <a:lnTo>
                      <a:pt x="6158" y="59"/>
                    </a:lnTo>
                    <a:lnTo>
                      <a:pt x="5903" y="20"/>
                    </a:lnTo>
                    <a:lnTo>
                      <a:pt x="562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6696950" y="-1717775"/>
                <a:ext cx="139725" cy="139750"/>
              </a:xfrm>
              <a:custGeom>
                <a:avLst/>
                <a:gdLst/>
                <a:ahLst/>
                <a:cxnLst/>
                <a:rect l="l" t="t" r="r" b="b"/>
                <a:pathLst>
                  <a:path w="5589" h="5590" extrusionOk="0">
                    <a:moveTo>
                      <a:pt x="2510" y="0"/>
                    </a:moveTo>
                    <a:lnTo>
                      <a:pt x="2236" y="59"/>
                    </a:lnTo>
                    <a:lnTo>
                      <a:pt x="1961" y="118"/>
                    </a:lnTo>
                    <a:lnTo>
                      <a:pt x="1706" y="216"/>
                    </a:lnTo>
                    <a:lnTo>
                      <a:pt x="1471" y="334"/>
                    </a:lnTo>
                    <a:lnTo>
                      <a:pt x="1236" y="471"/>
                    </a:lnTo>
                    <a:lnTo>
                      <a:pt x="1020" y="628"/>
                    </a:lnTo>
                    <a:lnTo>
                      <a:pt x="824" y="804"/>
                    </a:lnTo>
                    <a:lnTo>
                      <a:pt x="647" y="1020"/>
                    </a:lnTo>
                    <a:lnTo>
                      <a:pt x="490" y="1216"/>
                    </a:lnTo>
                    <a:lnTo>
                      <a:pt x="353" y="1452"/>
                    </a:lnTo>
                    <a:lnTo>
                      <a:pt x="236" y="1706"/>
                    </a:lnTo>
                    <a:lnTo>
                      <a:pt x="137" y="1961"/>
                    </a:lnTo>
                    <a:lnTo>
                      <a:pt x="59" y="2216"/>
                    </a:lnTo>
                    <a:lnTo>
                      <a:pt x="20" y="2510"/>
                    </a:lnTo>
                    <a:lnTo>
                      <a:pt x="0" y="2785"/>
                    </a:lnTo>
                    <a:lnTo>
                      <a:pt x="20" y="3079"/>
                    </a:lnTo>
                    <a:lnTo>
                      <a:pt x="59" y="3354"/>
                    </a:lnTo>
                    <a:lnTo>
                      <a:pt x="137" y="3609"/>
                    </a:lnTo>
                    <a:lnTo>
                      <a:pt x="236" y="3883"/>
                    </a:lnTo>
                    <a:lnTo>
                      <a:pt x="353" y="4118"/>
                    </a:lnTo>
                    <a:lnTo>
                      <a:pt x="490" y="4354"/>
                    </a:lnTo>
                    <a:lnTo>
                      <a:pt x="647" y="4570"/>
                    </a:lnTo>
                    <a:lnTo>
                      <a:pt x="824" y="4766"/>
                    </a:lnTo>
                    <a:lnTo>
                      <a:pt x="1020" y="4942"/>
                    </a:lnTo>
                    <a:lnTo>
                      <a:pt x="1236" y="5099"/>
                    </a:lnTo>
                    <a:lnTo>
                      <a:pt x="1471" y="5236"/>
                    </a:lnTo>
                    <a:lnTo>
                      <a:pt x="1706" y="5354"/>
                    </a:lnTo>
                    <a:lnTo>
                      <a:pt x="1961" y="5452"/>
                    </a:lnTo>
                    <a:lnTo>
                      <a:pt x="2236" y="5530"/>
                    </a:lnTo>
                    <a:lnTo>
                      <a:pt x="2510" y="5570"/>
                    </a:lnTo>
                    <a:lnTo>
                      <a:pt x="2804" y="5589"/>
                    </a:lnTo>
                    <a:lnTo>
                      <a:pt x="3079" y="5570"/>
                    </a:lnTo>
                    <a:lnTo>
                      <a:pt x="3353" y="5530"/>
                    </a:lnTo>
                    <a:lnTo>
                      <a:pt x="3628" y="5452"/>
                    </a:lnTo>
                    <a:lnTo>
                      <a:pt x="3883" y="5354"/>
                    </a:lnTo>
                    <a:lnTo>
                      <a:pt x="4138" y="5236"/>
                    </a:lnTo>
                    <a:lnTo>
                      <a:pt x="4354" y="5099"/>
                    </a:lnTo>
                    <a:lnTo>
                      <a:pt x="4569" y="4942"/>
                    </a:lnTo>
                    <a:lnTo>
                      <a:pt x="4765" y="4766"/>
                    </a:lnTo>
                    <a:lnTo>
                      <a:pt x="4961" y="4570"/>
                    </a:lnTo>
                    <a:lnTo>
                      <a:pt x="5118" y="4354"/>
                    </a:lnTo>
                    <a:lnTo>
                      <a:pt x="5256" y="4118"/>
                    </a:lnTo>
                    <a:lnTo>
                      <a:pt x="5373" y="3883"/>
                    </a:lnTo>
                    <a:lnTo>
                      <a:pt x="5471" y="3609"/>
                    </a:lnTo>
                    <a:lnTo>
                      <a:pt x="5530" y="3354"/>
                    </a:lnTo>
                    <a:lnTo>
                      <a:pt x="5569" y="3079"/>
                    </a:lnTo>
                    <a:lnTo>
                      <a:pt x="5589" y="2785"/>
                    </a:lnTo>
                    <a:lnTo>
                      <a:pt x="5569" y="2510"/>
                    </a:lnTo>
                    <a:lnTo>
                      <a:pt x="5530" y="2216"/>
                    </a:lnTo>
                    <a:lnTo>
                      <a:pt x="5471" y="1961"/>
                    </a:lnTo>
                    <a:lnTo>
                      <a:pt x="5373" y="1706"/>
                    </a:lnTo>
                    <a:lnTo>
                      <a:pt x="5256" y="1452"/>
                    </a:lnTo>
                    <a:lnTo>
                      <a:pt x="5118" y="1216"/>
                    </a:lnTo>
                    <a:lnTo>
                      <a:pt x="4961" y="1020"/>
                    </a:lnTo>
                    <a:lnTo>
                      <a:pt x="4765" y="804"/>
                    </a:lnTo>
                    <a:lnTo>
                      <a:pt x="4569" y="628"/>
                    </a:lnTo>
                    <a:lnTo>
                      <a:pt x="4354" y="471"/>
                    </a:lnTo>
                    <a:lnTo>
                      <a:pt x="4138" y="334"/>
                    </a:lnTo>
                    <a:lnTo>
                      <a:pt x="3883" y="216"/>
                    </a:lnTo>
                    <a:lnTo>
                      <a:pt x="3628" y="118"/>
                    </a:lnTo>
                    <a:lnTo>
                      <a:pt x="3353" y="59"/>
                    </a:lnTo>
                    <a:lnTo>
                      <a:pt x="30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502325" y="-2665425"/>
                <a:ext cx="64250" cy="471650"/>
              </a:xfrm>
              <a:custGeom>
                <a:avLst/>
                <a:gdLst/>
                <a:ahLst/>
                <a:cxnLst/>
                <a:rect l="l" t="t" r="r" b="b"/>
                <a:pathLst>
                  <a:path w="2570" h="18866" extrusionOk="0">
                    <a:moveTo>
                      <a:pt x="0" y="1"/>
                    </a:moveTo>
                    <a:lnTo>
                      <a:pt x="0" y="18865"/>
                    </a:lnTo>
                    <a:lnTo>
                      <a:pt x="2569" y="1886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285625" y="-2116350"/>
                <a:ext cx="447125" cy="276525"/>
              </a:xfrm>
              <a:custGeom>
                <a:avLst/>
                <a:gdLst/>
                <a:ahLst/>
                <a:cxnLst/>
                <a:rect l="l" t="t" r="r" b="b"/>
                <a:pathLst>
                  <a:path w="17885" h="11061" extrusionOk="0">
                    <a:moveTo>
                      <a:pt x="1197" y="1"/>
                    </a:moveTo>
                    <a:lnTo>
                      <a:pt x="1" y="2275"/>
                    </a:lnTo>
                    <a:lnTo>
                      <a:pt x="16689" y="11061"/>
                    </a:lnTo>
                    <a:lnTo>
                      <a:pt x="17885" y="8786"/>
                    </a:lnTo>
                    <a:lnTo>
                      <a:pt x="119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6657225" y="-2448725"/>
                <a:ext cx="64250" cy="254950"/>
              </a:xfrm>
              <a:custGeom>
                <a:avLst/>
                <a:gdLst/>
                <a:ahLst/>
                <a:cxnLst/>
                <a:rect l="l" t="t" r="r" b="b"/>
                <a:pathLst>
                  <a:path w="2570" h="10198" extrusionOk="0">
                    <a:moveTo>
                      <a:pt x="1" y="0"/>
                    </a:moveTo>
                    <a:lnTo>
                      <a:pt x="1" y="10197"/>
                    </a:lnTo>
                    <a:lnTo>
                      <a:pt x="2570" y="10197"/>
                    </a:lnTo>
                    <a:lnTo>
                      <a:pt x="257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6812150" y="-2448725"/>
                <a:ext cx="64250" cy="254950"/>
              </a:xfrm>
              <a:custGeom>
                <a:avLst/>
                <a:gdLst/>
                <a:ahLst/>
                <a:cxnLst/>
                <a:rect l="l" t="t" r="r" b="b"/>
                <a:pathLst>
                  <a:path w="2570" h="10198" extrusionOk="0">
                    <a:moveTo>
                      <a:pt x="0" y="0"/>
                    </a:moveTo>
                    <a:lnTo>
                      <a:pt x="0" y="10197"/>
                    </a:lnTo>
                    <a:lnTo>
                      <a:pt x="2569" y="10197"/>
                    </a:lnTo>
                    <a:lnTo>
                      <a:pt x="256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6967075" y="-2363925"/>
                <a:ext cx="64250" cy="170150"/>
              </a:xfrm>
              <a:custGeom>
                <a:avLst/>
                <a:gdLst/>
                <a:ahLst/>
                <a:cxnLst/>
                <a:rect l="l" t="t" r="r" b="b"/>
                <a:pathLst>
                  <a:path w="2570" h="6806" extrusionOk="0">
                    <a:moveTo>
                      <a:pt x="0" y="1"/>
                    </a:moveTo>
                    <a:lnTo>
                      <a:pt x="0" y="6805"/>
                    </a:lnTo>
                    <a:lnTo>
                      <a:pt x="2569" y="6805"/>
                    </a:lnTo>
                    <a:lnTo>
                      <a:pt x="25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6440550" y="-2197725"/>
                <a:ext cx="652525" cy="499100"/>
              </a:xfrm>
              <a:custGeom>
                <a:avLst/>
                <a:gdLst/>
                <a:ahLst/>
                <a:cxnLst/>
                <a:rect l="l" t="t" r="r" b="b"/>
                <a:pathLst>
                  <a:path w="26101" h="19964" extrusionOk="0">
                    <a:moveTo>
                      <a:pt x="2569" y="0"/>
                    </a:moveTo>
                    <a:lnTo>
                      <a:pt x="2295" y="20"/>
                    </a:lnTo>
                    <a:lnTo>
                      <a:pt x="2040" y="59"/>
                    </a:lnTo>
                    <a:lnTo>
                      <a:pt x="1804" y="118"/>
                    </a:lnTo>
                    <a:lnTo>
                      <a:pt x="1569" y="216"/>
                    </a:lnTo>
                    <a:lnTo>
                      <a:pt x="1334" y="314"/>
                    </a:lnTo>
                    <a:lnTo>
                      <a:pt x="1138" y="452"/>
                    </a:lnTo>
                    <a:lnTo>
                      <a:pt x="942" y="589"/>
                    </a:lnTo>
                    <a:lnTo>
                      <a:pt x="745" y="765"/>
                    </a:lnTo>
                    <a:lnTo>
                      <a:pt x="589" y="942"/>
                    </a:lnTo>
                    <a:lnTo>
                      <a:pt x="432" y="1138"/>
                    </a:lnTo>
                    <a:lnTo>
                      <a:pt x="314" y="1354"/>
                    </a:lnTo>
                    <a:lnTo>
                      <a:pt x="196" y="1569"/>
                    </a:lnTo>
                    <a:lnTo>
                      <a:pt x="118" y="1805"/>
                    </a:lnTo>
                    <a:lnTo>
                      <a:pt x="59" y="2060"/>
                    </a:lnTo>
                    <a:lnTo>
                      <a:pt x="20" y="2314"/>
                    </a:lnTo>
                    <a:lnTo>
                      <a:pt x="0" y="2569"/>
                    </a:lnTo>
                    <a:lnTo>
                      <a:pt x="0" y="4707"/>
                    </a:lnTo>
                    <a:lnTo>
                      <a:pt x="20" y="5374"/>
                    </a:lnTo>
                    <a:lnTo>
                      <a:pt x="59" y="6060"/>
                    </a:lnTo>
                    <a:lnTo>
                      <a:pt x="138" y="6766"/>
                    </a:lnTo>
                    <a:lnTo>
                      <a:pt x="236" y="7511"/>
                    </a:lnTo>
                    <a:lnTo>
                      <a:pt x="373" y="8256"/>
                    </a:lnTo>
                    <a:lnTo>
                      <a:pt x="530" y="9001"/>
                    </a:lnTo>
                    <a:lnTo>
                      <a:pt x="726" y="9747"/>
                    </a:lnTo>
                    <a:lnTo>
                      <a:pt x="942" y="10492"/>
                    </a:lnTo>
                    <a:lnTo>
                      <a:pt x="1177" y="11217"/>
                    </a:lnTo>
                    <a:lnTo>
                      <a:pt x="1432" y="11923"/>
                    </a:lnTo>
                    <a:lnTo>
                      <a:pt x="1726" y="12610"/>
                    </a:lnTo>
                    <a:lnTo>
                      <a:pt x="2040" y="13257"/>
                    </a:lnTo>
                    <a:lnTo>
                      <a:pt x="2373" y="13865"/>
                    </a:lnTo>
                    <a:lnTo>
                      <a:pt x="2726" y="14453"/>
                    </a:lnTo>
                    <a:lnTo>
                      <a:pt x="2903" y="14708"/>
                    </a:lnTo>
                    <a:lnTo>
                      <a:pt x="3099" y="14963"/>
                    </a:lnTo>
                    <a:lnTo>
                      <a:pt x="3295" y="15218"/>
                    </a:lnTo>
                    <a:lnTo>
                      <a:pt x="3491" y="15433"/>
                    </a:lnTo>
                    <a:lnTo>
                      <a:pt x="3491" y="19963"/>
                    </a:lnTo>
                    <a:lnTo>
                      <a:pt x="22610" y="19963"/>
                    </a:lnTo>
                    <a:lnTo>
                      <a:pt x="22610" y="15433"/>
                    </a:lnTo>
                    <a:lnTo>
                      <a:pt x="22806" y="15218"/>
                    </a:lnTo>
                    <a:lnTo>
                      <a:pt x="23003" y="14963"/>
                    </a:lnTo>
                    <a:lnTo>
                      <a:pt x="23199" y="14708"/>
                    </a:lnTo>
                    <a:lnTo>
                      <a:pt x="23375" y="14453"/>
                    </a:lnTo>
                    <a:lnTo>
                      <a:pt x="23748" y="13865"/>
                    </a:lnTo>
                    <a:lnTo>
                      <a:pt x="24081" y="13257"/>
                    </a:lnTo>
                    <a:lnTo>
                      <a:pt x="24375" y="12610"/>
                    </a:lnTo>
                    <a:lnTo>
                      <a:pt x="24669" y="11923"/>
                    </a:lnTo>
                    <a:lnTo>
                      <a:pt x="24924" y="11217"/>
                    </a:lnTo>
                    <a:lnTo>
                      <a:pt x="25179" y="10492"/>
                    </a:lnTo>
                    <a:lnTo>
                      <a:pt x="25395" y="9747"/>
                    </a:lnTo>
                    <a:lnTo>
                      <a:pt x="25571" y="9001"/>
                    </a:lnTo>
                    <a:lnTo>
                      <a:pt x="25728" y="8256"/>
                    </a:lnTo>
                    <a:lnTo>
                      <a:pt x="25866" y="7511"/>
                    </a:lnTo>
                    <a:lnTo>
                      <a:pt x="25964" y="6766"/>
                    </a:lnTo>
                    <a:lnTo>
                      <a:pt x="26042" y="6060"/>
                    </a:lnTo>
                    <a:lnTo>
                      <a:pt x="26101" y="5374"/>
                    </a:lnTo>
                    <a:lnTo>
                      <a:pt x="26101" y="4707"/>
                    </a:lnTo>
                    <a:lnTo>
                      <a:pt x="26101" y="2569"/>
                    </a:lnTo>
                    <a:lnTo>
                      <a:pt x="26101" y="2314"/>
                    </a:lnTo>
                    <a:lnTo>
                      <a:pt x="26062" y="2060"/>
                    </a:lnTo>
                    <a:lnTo>
                      <a:pt x="25983" y="1805"/>
                    </a:lnTo>
                    <a:lnTo>
                      <a:pt x="25905" y="1569"/>
                    </a:lnTo>
                    <a:lnTo>
                      <a:pt x="25807" y="1354"/>
                    </a:lnTo>
                    <a:lnTo>
                      <a:pt x="25669" y="1138"/>
                    </a:lnTo>
                    <a:lnTo>
                      <a:pt x="25532" y="942"/>
                    </a:lnTo>
                    <a:lnTo>
                      <a:pt x="25356" y="765"/>
                    </a:lnTo>
                    <a:lnTo>
                      <a:pt x="25179" y="589"/>
                    </a:lnTo>
                    <a:lnTo>
                      <a:pt x="24983" y="452"/>
                    </a:lnTo>
                    <a:lnTo>
                      <a:pt x="24767" y="314"/>
                    </a:lnTo>
                    <a:lnTo>
                      <a:pt x="24552" y="216"/>
                    </a:lnTo>
                    <a:lnTo>
                      <a:pt x="24316" y="118"/>
                    </a:lnTo>
                    <a:lnTo>
                      <a:pt x="24061" y="59"/>
                    </a:lnTo>
                    <a:lnTo>
                      <a:pt x="23807" y="20"/>
                    </a:lnTo>
                    <a:lnTo>
                      <a:pt x="2355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657225" y="-2197725"/>
                <a:ext cx="403025" cy="274550"/>
              </a:xfrm>
              <a:custGeom>
                <a:avLst/>
                <a:gdLst/>
                <a:ahLst/>
                <a:cxnLst/>
                <a:rect l="l" t="t" r="r" b="b"/>
                <a:pathLst>
                  <a:path w="16121" h="10982" extrusionOk="0">
                    <a:moveTo>
                      <a:pt x="1" y="0"/>
                    </a:moveTo>
                    <a:lnTo>
                      <a:pt x="1" y="7962"/>
                    </a:lnTo>
                    <a:lnTo>
                      <a:pt x="20" y="8276"/>
                    </a:lnTo>
                    <a:lnTo>
                      <a:pt x="60" y="8570"/>
                    </a:lnTo>
                    <a:lnTo>
                      <a:pt x="138" y="8864"/>
                    </a:lnTo>
                    <a:lnTo>
                      <a:pt x="236" y="9139"/>
                    </a:lnTo>
                    <a:lnTo>
                      <a:pt x="373" y="9394"/>
                    </a:lnTo>
                    <a:lnTo>
                      <a:pt x="511" y="9648"/>
                    </a:lnTo>
                    <a:lnTo>
                      <a:pt x="687" y="9884"/>
                    </a:lnTo>
                    <a:lnTo>
                      <a:pt x="883" y="10100"/>
                    </a:lnTo>
                    <a:lnTo>
                      <a:pt x="1099" y="10276"/>
                    </a:lnTo>
                    <a:lnTo>
                      <a:pt x="1334" y="10452"/>
                    </a:lnTo>
                    <a:lnTo>
                      <a:pt x="1589" y="10609"/>
                    </a:lnTo>
                    <a:lnTo>
                      <a:pt x="1844" y="10727"/>
                    </a:lnTo>
                    <a:lnTo>
                      <a:pt x="2119" y="10845"/>
                    </a:lnTo>
                    <a:lnTo>
                      <a:pt x="2413" y="10904"/>
                    </a:lnTo>
                    <a:lnTo>
                      <a:pt x="2707" y="10962"/>
                    </a:lnTo>
                    <a:lnTo>
                      <a:pt x="3021" y="10982"/>
                    </a:lnTo>
                    <a:lnTo>
                      <a:pt x="13120" y="10982"/>
                    </a:lnTo>
                    <a:lnTo>
                      <a:pt x="13414" y="10962"/>
                    </a:lnTo>
                    <a:lnTo>
                      <a:pt x="13728" y="10904"/>
                    </a:lnTo>
                    <a:lnTo>
                      <a:pt x="14002" y="10845"/>
                    </a:lnTo>
                    <a:lnTo>
                      <a:pt x="14296" y="10727"/>
                    </a:lnTo>
                    <a:lnTo>
                      <a:pt x="14551" y="10609"/>
                    </a:lnTo>
                    <a:lnTo>
                      <a:pt x="14806" y="10452"/>
                    </a:lnTo>
                    <a:lnTo>
                      <a:pt x="15022" y="10276"/>
                    </a:lnTo>
                    <a:lnTo>
                      <a:pt x="15238" y="10100"/>
                    </a:lnTo>
                    <a:lnTo>
                      <a:pt x="15434" y="9884"/>
                    </a:lnTo>
                    <a:lnTo>
                      <a:pt x="15610" y="9648"/>
                    </a:lnTo>
                    <a:lnTo>
                      <a:pt x="15767" y="9394"/>
                    </a:lnTo>
                    <a:lnTo>
                      <a:pt x="15885" y="9139"/>
                    </a:lnTo>
                    <a:lnTo>
                      <a:pt x="16002" y="8864"/>
                    </a:lnTo>
                    <a:lnTo>
                      <a:pt x="16061" y="8570"/>
                    </a:lnTo>
                    <a:lnTo>
                      <a:pt x="16120" y="8276"/>
                    </a:lnTo>
                    <a:lnTo>
                      <a:pt x="16120" y="7962"/>
                    </a:lnTo>
                    <a:lnTo>
                      <a:pt x="16120" y="608"/>
                    </a:lnTo>
                    <a:lnTo>
                      <a:pt x="16120" y="471"/>
                    </a:lnTo>
                    <a:lnTo>
                      <a:pt x="16081" y="373"/>
                    </a:lnTo>
                    <a:lnTo>
                      <a:pt x="16022" y="275"/>
                    </a:lnTo>
                    <a:lnTo>
                      <a:pt x="15963" y="177"/>
                    </a:lnTo>
                    <a:lnTo>
                      <a:pt x="15865" y="118"/>
                    </a:lnTo>
                    <a:lnTo>
                      <a:pt x="15767" y="59"/>
                    </a:lnTo>
                    <a:lnTo>
                      <a:pt x="15649" y="20"/>
                    </a:lnTo>
                    <a:lnTo>
                      <a:pt x="155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6485150" y="-2471275"/>
                <a:ext cx="93675" cy="204950"/>
              </a:xfrm>
              <a:custGeom>
                <a:avLst/>
                <a:gdLst/>
                <a:ahLst/>
                <a:cxnLst/>
                <a:rect l="l" t="t" r="r" b="b"/>
                <a:pathLst>
                  <a:path w="3747" h="8198" extrusionOk="0">
                    <a:moveTo>
                      <a:pt x="256" y="0"/>
                    </a:moveTo>
                    <a:lnTo>
                      <a:pt x="197" y="20"/>
                    </a:lnTo>
                    <a:lnTo>
                      <a:pt x="158" y="59"/>
                    </a:lnTo>
                    <a:lnTo>
                      <a:pt x="99" y="79"/>
                    </a:lnTo>
                    <a:lnTo>
                      <a:pt x="60" y="137"/>
                    </a:lnTo>
                    <a:lnTo>
                      <a:pt x="40" y="196"/>
                    </a:lnTo>
                    <a:lnTo>
                      <a:pt x="20" y="255"/>
                    </a:lnTo>
                    <a:lnTo>
                      <a:pt x="1" y="314"/>
                    </a:lnTo>
                    <a:lnTo>
                      <a:pt x="1" y="7883"/>
                    </a:lnTo>
                    <a:lnTo>
                      <a:pt x="20" y="7942"/>
                    </a:lnTo>
                    <a:lnTo>
                      <a:pt x="40" y="8001"/>
                    </a:lnTo>
                    <a:lnTo>
                      <a:pt x="60" y="8060"/>
                    </a:lnTo>
                    <a:lnTo>
                      <a:pt x="99" y="8099"/>
                    </a:lnTo>
                    <a:lnTo>
                      <a:pt x="158" y="8138"/>
                    </a:lnTo>
                    <a:lnTo>
                      <a:pt x="197" y="8178"/>
                    </a:lnTo>
                    <a:lnTo>
                      <a:pt x="256" y="8178"/>
                    </a:lnTo>
                    <a:lnTo>
                      <a:pt x="334" y="8197"/>
                    </a:lnTo>
                    <a:lnTo>
                      <a:pt x="3433" y="8197"/>
                    </a:lnTo>
                    <a:lnTo>
                      <a:pt x="3491" y="8178"/>
                    </a:lnTo>
                    <a:lnTo>
                      <a:pt x="3570" y="8178"/>
                    </a:lnTo>
                    <a:lnTo>
                      <a:pt x="3609" y="8138"/>
                    </a:lnTo>
                    <a:lnTo>
                      <a:pt x="3668" y="8099"/>
                    </a:lnTo>
                    <a:lnTo>
                      <a:pt x="3707" y="8060"/>
                    </a:lnTo>
                    <a:lnTo>
                      <a:pt x="3727" y="8001"/>
                    </a:lnTo>
                    <a:lnTo>
                      <a:pt x="3746" y="7942"/>
                    </a:lnTo>
                    <a:lnTo>
                      <a:pt x="3746" y="7883"/>
                    </a:lnTo>
                    <a:lnTo>
                      <a:pt x="3746" y="314"/>
                    </a:lnTo>
                    <a:lnTo>
                      <a:pt x="3746" y="255"/>
                    </a:lnTo>
                    <a:lnTo>
                      <a:pt x="3727" y="196"/>
                    </a:lnTo>
                    <a:lnTo>
                      <a:pt x="3707" y="137"/>
                    </a:lnTo>
                    <a:lnTo>
                      <a:pt x="3668" y="79"/>
                    </a:lnTo>
                    <a:lnTo>
                      <a:pt x="3609" y="59"/>
                    </a:lnTo>
                    <a:lnTo>
                      <a:pt x="3570" y="20"/>
                    </a:lnTo>
                    <a:lnTo>
                      <a:pt x="349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642525"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50" y="549"/>
                    </a:lnTo>
                    <a:lnTo>
                      <a:pt x="432" y="667"/>
                    </a:lnTo>
                    <a:lnTo>
                      <a:pt x="314" y="824"/>
                    </a:lnTo>
                    <a:lnTo>
                      <a:pt x="236" y="981"/>
                    </a:lnTo>
                    <a:lnTo>
                      <a:pt x="157" y="1138"/>
                    </a:lnTo>
                    <a:lnTo>
                      <a:pt x="79" y="1314"/>
                    </a:lnTo>
                    <a:lnTo>
                      <a:pt x="40" y="1491"/>
                    </a:lnTo>
                    <a:lnTo>
                      <a:pt x="20" y="1667"/>
                    </a:lnTo>
                    <a:lnTo>
                      <a:pt x="1" y="1863"/>
                    </a:lnTo>
                    <a:lnTo>
                      <a:pt x="1" y="7334"/>
                    </a:lnTo>
                    <a:lnTo>
                      <a:pt x="20" y="7511"/>
                    </a:lnTo>
                    <a:lnTo>
                      <a:pt x="79" y="7668"/>
                    </a:lnTo>
                    <a:lnTo>
                      <a:pt x="157" y="7825"/>
                    </a:lnTo>
                    <a:lnTo>
                      <a:pt x="255" y="7942"/>
                    </a:lnTo>
                    <a:lnTo>
                      <a:pt x="373" y="8040"/>
                    </a:lnTo>
                    <a:lnTo>
                      <a:pt x="530" y="8119"/>
                    </a:lnTo>
                    <a:lnTo>
                      <a:pt x="687" y="8178"/>
                    </a:lnTo>
                    <a:lnTo>
                      <a:pt x="863" y="8197"/>
                    </a:lnTo>
                    <a:lnTo>
                      <a:pt x="2903" y="8197"/>
                    </a:lnTo>
                    <a:lnTo>
                      <a:pt x="3060" y="8178"/>
                    </a:lnTo>
                    <a:lnTo>
                      <a:pt x="3236" y="8119"/>
                    </a:lnTo>
                    <a:lnTo>
                      <a:pt x="3373" y="8040"/>
                    </a:lnTo>
                    <a:lnTo>
                      <a:pt x="3491" y="7942"/>
                    </a:lnTo>
                    <a:lnTo>
                      <a:pt x="3609" y="7825"/>
                    </a:lnTo>
                    <a:lnTo>
                      <a:pt x="3687" y="7668"/>
                    </a:lnTo>
                    <a:lnTo>
                      <a:pt x="3726" y="7511"/>
                    </a:lnTo>
                    <a:lnTo>
                      <a:pt x="3746" y="7334"/>
                    </a:lnTo>
                    <a:lnTo>
                      <a:pt x="3746" y="1863"/>
                    </a:lnTo>
                    <a:lnTo>
                      <a:pt x="3746" y="1667"/>
                    </a:lnTo>
                    <a:lnTo>
                      <a:pt x="3707" y="1491"/>
                    </a:lnTo>
                    <a:lnTo>
                      <a:pt x="3668" y="1314"/>
                    </a:lnTo>
                    <a:lnTo>
                      <a:pt x="3609" y="1138"/>
                    </a:lnTo>
                    <a:lnTo>
                      <a:pt x="3530" y="981"/>
                    </a:lnTo>
                    <a:lnTo>
                      <a:pt x="3432" y="824"/>
                    </a:lnTo>
                    <a:lnTo>
                      <a:pt x="3315" y="667"/>
                    </a:lnTo>
                    <a:lnTo>
                      <a:pt x="3197" y="549"/>
                    </a:lnTo>
                    <a:lnTo>
                      <a:pt x="3060" y="432"/>
                    </a:lnTo>
                    <a:lnTo>
                      <a:pt x="2922" y="314"/>
                    </a:lnTo>
                    <a:lnTo>
                      <a:pt x="2766" y="216"/>
                    </a:lnTo>
                    <a:lnTo>
                      <a:pt x="2609" y="137"/>
                    </a:lnTo>
                    <a:lnTo>
                      <a:pt x="2432" y="79"/>
                    </a:lnTo>
                    <a:lnTo>
                      <a:pt x="225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99900" y="-2471275"/>
                <a:ext cx="93650" cy="204950"/>
              </a:xfrm>
              <a:custGeom>
                <a:avLst/>
                <a:gdLst/>
                <a:ahLst/>
                <a:cxnLst/>
                <a:rect l="l" t="t" r="r" b="b"/>
                <a:pathLst>
                  <a:path w="3746" h="8198" extrusionOk="0">
                    <a:moveTo>
                      <a:pt x="1687" y="0"/>
                    </a:moveTo>
                    <a:lnTo>
                      <a:pt x="1491" y="39"/>
                    </a:lnTo>
                    <a:lnTo>
                      <a:pt x="1314" y="79"/>
                    </a:lnTo>
                    <a:lnTo>
                      <a:pt x="1138" y="137"/>
                    </a:lnTo>
                    <a:lnTo>
                      <a:pt x="981" y="216"/>
                    </a:lnTo>
                    <a:lnTo>
                      <a:pt x="824" y="314"/>
                    </a:lnTo>
                    <a:lnTo>
                      <a:pt x="687" y="432"/>
                    </a:lnTo>
                    <a:lnTo>
                      <a:pt x="549" y="549"/>
                    </a:lnTo>
                    <a:lnTo>
                      <a:pt x="432" y="667"/>
                    </a:lnTo>
                    <a:lnTo>
                      <a:pt x="314" y="824"/>
                    </a:lnTo>
                    <a:lnTo>
                      <a:pt x="216" y="981"/>
                    </a:lnTo>
                    <a:lnTo>
                      <a:pt x="138" y="1138"/>
                    </a:lnTo>
                    <a:lnTo>
                      <a:pt x="79" y="1314"/>
                    </a:lnTo>
                    <a:lnTo>
                      <a:pt x="39" y="1491"/>
                    </a:lnTo>
                    <a:lnTo>
                      <a:pt x="0" y="1667"/>
                    </a:lnTo>
                    <a:lnTo>
                      <a:pt x="0" y="1863"/>
                    </a:lnTo>
                    <a:lnTo>
                      <a:pt x="0" y="7334"/>
                    </a:lnTo>
                    <a:lnTo>
                      <a:pt x="20" y="7511"/>
                    </a:lnTo>
                    <a:lnTo>
                      <a:pt x="59" y="7668"/>
                    </a:lnTo>
                    <a:lnTo>
                      <a:pt x="138" y="7825"/>
                    </a:lnTo>
                    <a:lnTo>
                      <a:pt x="255" y="7942"/>
                    </a:lnTo>
                    <a:lnTo>
                      <a:pt x="373" y="8040"/>
                    </a:lnTo>
                    <a:lnTo>
                      <a:pt x="510" y="8119"/>
                    </a:lnTo>
                    <a:lnTo>
                      <a:pt x="687" y="8178"/>
                    </a:lnTo>
                    <a:lnTo>
                      <a:pt x="843" y="8197"/>
                    </a:lnTo>
                    <a:lnTo>
                      <a:pt x="2883" y="8197"/>
                    </a:lnTo>
                    <a:lnTo>
                      <a:pt x="3059" y="8178"/>
                    </a:lnTo>
                    <a:lnTo>
                      <a:pt x="3216" y="8119"/>
                    </a:lnTo>
                    <a:lnTo>
                      <a:pt x="3373" y="8040"/>
                    </a:lnTo>
                    <a:lnTo>
                      <a:pt x="3491" y="7942"/>
                    </a:lnTo>
                    <a:lnTo>
                      <a:pt x="3589" y="7825"/>
                    </a:lnTo>
                    <a:lnTo>
                      <a:pt x="3667" y="7668"/>
                    </a:lnTo>
                    <a:lnTo>
                      <a:pt x="3726" y="7511"/>
                    </a:lnTo>
                    <a:lnTo>
                      <a:pt x="3746" y="7334"/>
                    </a:lnTo>
                    <a:lnTo>
                      <a:pt x="3746" y="1863"/>
                    </a:lnTo>
                    <a:lnTo>
                      <a:pt x="3726" y="1667"/>
                    </a:lnTo>
                    <a:lnTo>
                      <a:pt x="3706" y="1491"/>
                    </a:lnTo>
                    <a:lnTo>
                      <a:pt x="3667" y="1314"/>
                    </a:lnTo>
                    <a:lnTo>
                      <a:pt x="3589" y="1138"/>
                    </a:lnTo>
                    <a:lnTo>
                      <a:pt x="3510" y="981"/>
                    </a:lnTo>
                    <a:lnTo>
                      <a:pt x="3432" y="824"/>
                    </a:lnTo>
                    <a:lnTo>
                      <a:pt x="3314" y="667"/>
                    </a:lnTo>
                    <a:lnTo>
                      <a:pt x="3197" y="549"/>
                    </a:lnTo>
                    <a:lnTo>
                      <a:pt x="3059" y="432"/>
                    </a:lnTo>
                    <a:lnTo>
                      <a:pt x="2922" y="314"/>
                    </a:lnTo>
                    <a:lnTo>
                      <a:pt x="2765" y="216"/>
                    </a:lnTo>
                    <a:lnTo>
                      <a:pt x="2589" y="137"/>
                    </a:lnTo>
                    <a:lnTo>
                      <a:pt x="2432" y="79"/>
                    </a:lnTo>
                    <a:lnTo>
                      <a:pt x="2255" y="39"/>
                    </a:lnTo>
                    <a:lnTo>
                      <a:pt x="20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952350" y="-2471275"/>
                <a:ext cx="93675" cy="204950"/>
              </a:xfrm>
              <a:custGeom>
                <a:avLst/>
                <a:gdLst/>
                <a:ahLst/>
                <a:cxnLst/>
                <a:rect l="l" t="t" r="r" b="b"/>
                <a:pathLst>
                  <a:path w="3747" h="8198" extrusionOk="0">
                    <a:moveTo>
                      <a:pt x="1668" y="0"/>
                    </a:moveTo>
                    <a:lnTo>
                      <a:pt x="1491" y="39"/>
                    </a:lnTo>
                    <a:lnTo>
                      <a:pt x="1315" y="79"/>
                    </a:lnTo>
                    <a:lnTo>
                      <a:pt x="1138" y="137"/>
                    </a:lnTo>
                    <a:lnTo>
                      <a:pt x="981" y="216"/>
                    </a:lnTo>
                    <a:lnTo>
                      <a:pt x="824" y="314"/>
                    </a:lnTo>
                    <a:lnTo>
                      <a:pt x="668" y="432"/>
                    </a:lnTo>
                    <a:lnTo>
                      <a:pt x="550" y="549"/>
                    </a:lnTo>
                    <a:lnTo>
                      <a:pt x="413" y="667"/>
                    </a:lnTo>
                    <a:lnTo>
                      <a:pt x="315" y="824"/>
                    </a:lnTo>
                    <a:lnTo>
                      <a:pt x="217" y="981"/>
                    </a:lnTo>
                    <a:lnTo>
                      <a:pt x="138" y="1138"/>
                    </a:lnTo>
                    <a:lnTo>
                      <a:pt x="79" y="1314"/>
                    </a:lnTo>
                    <a:lnTo>
                      <a:pt x="20" y="1491"/>
                    </a:lnTo>
                    <a:lnTo>
                      <a:pt x="1" y="1667"/>
                    </a:lnTo>
                    <a:lnTo>
                      <a:pt x="1" y="1863"/>
                    </a:lnTo>
                    <a:lnTo>
                      <a:pt x="1" y="7334"/>
                    </a:lnTo>
                    <a:lnTo>
                      <a:pt x="1" y="7511"/>
                    </a:lnTo>
                    <a:lnTo>
                      <a:pt x="60" y="7668"/>
                    </a:lnTo>
                    <a:lnTo>
                      <a:pt x="138" y="7825"/>
                    </a:lnTo>
                    <a:lnTo>
                      <a:pt x="236" y="7942"/>
                    </a:lnTo>
                    <a:lnTo>
                      <a:pt x="373" y="8040"/>
                    </a:lnTo>
                    <a:lnTo>
                      <a:pt x="511" y="8119"/>
                    </a:lnTo>
                    <a:lnTo>
                      <a:pt x="668" y="8178"/>
                    </a:lnTo>
                    <a:lnTo>
                      <a:pt x="844" y="8197"/>
                    </a:lnTo>
                    <a:lnTo>
                      <a:pt x="2884" y="8197"/>
                    </a:lnTo>
                    <a:lnTo>
                      <a:pt x="3060" y="8178"/>
                    </a:lnTo>
                    <a:lnTo>
                      <a:pt x="3217" y="8119"/>
                    </a:lnTo>
                    <a:lnTo>
                      <a:pt x="3354" y="8040"/>
                    </a:lnTo>
                    <a:lnTo>
                      <a:pt x="3491" y="7942"/>
                    </a:lnTo>
                    <a:lnTo>
                      <a:pt x="3589" y="7825"/>
                    </a:lnTo>
                    <a:lnTo>
                      <a:pt x="3668" y="7668"/>
                    </a:lnTo>
                    <a:lnTo>
                      <a:pt x="3727" y="7511"/>
                    </a:lnTo>
                    <a:lnTo>
                      <a:pt x="3746" y="7334"/>
                    </a:lnTo>
                    <a:lnTo>
                      <a:pt x="3746" y="1863"/>
                    </a:lnTo>
                    <a:lnTo>
                      <a:pt x="3727" y="1667"/>
                    </a:lnTo>
                    <a:lnTo>
                      <a:pt x="3707" y="1491"/>
                    </a:lnTo>
                    <a:lnTo>
                      <a:pt x="3648" y="1314"/>
                    </a:lnTo>
                    <a:lnTo>
                      <a:pt x="3589" y="1138"/>
                    </a:lnTo>
                    <a:lnTo>
                      <a:pt x="3511" y="981"/>
                    </a:lnTo>
                    <a:lnTo>
                      <a:pt x="3413" y="824"/>
                    </a:lnTo>
                    <a:lnTo>
                      <a:pt x="3315" y="667"/>
                    </a:lnTo>
                    <a:lnTo>
                      <a:pt x="3197" y="549"/>
                    </a:lnTo>
                    <a:lnTo>
                      <a:pt x="3060" y="432"/>
                    </a:lnTo>
                    <a:lnTo>
                      <a:pt x="2903" y="314"/>
                    </a:lnTo>
                    <a:lnTo>
                      <a:pt x="2766" y="216"/>
                    </a:lnTo>
                    <a:lnTo>
                      <a:pt x="2589" y="137"/>
                    </a:lnTo>
                    <a:lnTo>
                      <a:pt x="2413" y="79"/>
                    </a:lnTo>
                    <a:lnTo>
                      <a:pt x="2236" y="39"/>
                    </a:lnTo>
                    <a:lnTo>
                      <a:pt x="20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6485150" y="-2813950"/>
                <a:ext cx="93675" cy="273575"/>
              </a:xfrm>
              <a:custGeom>
                <a:avLst/>
                <a:gdLst/>
                <a:ahLst/>
                <a:cxnLst/>
                <a:rect l="l" t="t" r="r" b="b"/>
                <a:pathLst>
                  <a:path w="3747" h="10943" extrusionOk="0">
                    <a:moveTo>
                      <a:pt x="1687" y="0"/>
                    </a:moveTo>
                    <a:lnTo>
                      <a:pt x="1511" y="20"/>
                    </a:lnTo>
                    <a:lnTo>
                      <a:pt x="1334" y="78"/>
                    </a:lnTo>
                    <a:lnTo>
                      <a:pt x="1158" y="137"/>
                    </a:lnTo>
                    <a:lnTo>
                      <a:pt x="981" y="216"/>
                    </a:lnTo>
                    <a:lnTo>
                      <a:pt x="844" y="314"/>
                    </a:lnTo>
                    <a:lnTo>
                      <a:pt x="687" y="412"/>
                    </a:lnTo>
                    <a:lnTo>
                      <a:pt x="550" y="529"/>
                    </a:lnTo>
                    <a:lnTo>
                      <a:pt x="432" y="667"/>
                    </a:lnTo>
                    <a:lnTo>
                      <a:pt x="334" y="824"/>
                    </a:lnTo>
                    <a:lnTo>
                      <a:pt x="236" y="980"/>
                    </a:lnTo>
                    <a:lnTo>
                      <a:pt x="158" y="1137"/>
                    </a:lnTo>
                    <a:lnTo>
                      <a:pt x="99" y="1314"/>
                    </a:lnTo>
                    <a:lnTo>
                      <a:pt x="40" y="1490"/>
                    </a:lnTo>
                    <a:lnTo>
                      <a:pt x="20" y="1667"/>
                    </a:lnTo>
                    <a:lnTo>
                      <a:pt x="1" y="1863"/>
                    </a:lnTo>
                    <a:lnTo>
                      <a:pt x="1" y="9962"/>
                    </a:lnTo>
                    <a:lnTo>
                      <a:pt x="20" y="10158"/>
                    </a:lnTo>
                    <a:lnTo>
                      <a:pt x="79" y="10354"/>
                    </a:lnTo>
                    <a:lnTo>
                      <a:pt x="177" y="10511"/>
                    </a:lnTo>
                    <a:lnTo>
                      <a:pt x="295" y="10668"/>
                    </a:lnTo>
                    <a:lnTo>
                      <a:pt x="432" y="10785"/>
                    </a:lnTo>
                    <a:lnTo>
                      <a:pt x="609" y="10864"/>
                    </a:lnTo>
                    <a:lnTo>
                      <a:pt x="785" y="10923"/>
                    </a:lnTo>
                    <a:lnTo>
                      <a:pt x="981" y="10942"/>
                    </a:lnTo>
                    <a:lnTo>
                      <a:pt x="2785" y="10942"/>
                    </a:lnTo>
                    <a:lnTo>
                      <a:pt x="2981" y="10923"/>
                    </a:lnTo>
                    <a:lnTo>
                      <a:pt x="3158" y="10864"/>
                    </a:lnTo>
                    <a:lnTo>
                      <a:pt x="3334" y="10785"/>
                    </a:lnTo>
                    <a:lnTo>
                      <a:pt x="3472" y="10668"/>
                    </a:lnTo>
                    <a:lnTo>
                      <a:pt x="3589" y="10511"/>
                    </a:lnTo>
                    <a:lnTo>
                      <a:pt x="3687" y="10354"/>
                    </a:lnTo>
                    <a:lnTo>
                      <a:pt x="3727" y="10158"/>
                    </a:lnTo>
                    <a:lnTo>
                      <a:pt x="3746" y="9962"/>
                    </a:lnTo>
                    <a:lnTo>
                      <a:pt x="3746" y="1863"/>
                    </a:lnTo>
                    <a:lnTo>
                      <a:pt x="3746" y="1667"/>
                    </a:lnTo>
                    <a:lnTo>
                      <a:pt x="3727" y="1490"/>
                    </a:lnTo>
                    <a:lnTo>
                      <a:pt x="3668" y="1314"/>
                    </a:lnTo>
                    <a:lnTo>
                      <a:pt x="3609" y="1137"/>
                    </a:lnTo>
                    <a:lnTo>
                      <a:pt x="3531" y="980"/>
                    </a:lnTo>
                    <a:lnTo>
                      <a:pt x="3433" y="824"/>
                    </a:lnTo>
                    <a:lnTo>
                      <a:pt x="3334" y="667"/>
                    </a:lnTo>
                    <a:lnTo>
                      <a:pt x="3217" y="529"/>
                    </a:lnTo>
                    <a:lnTo>
                      <a:pt x="3080" y="412"/>
                    </a:lnTo>
                    <a:lnTo>
                      <a:pt x="2923" y="314"/>
                    </a:lnTo>
                    <a:lnTo>
                      <a:pt x="2766" y="216"/>
                    </a:lnTo>
                    <a:lnTo>
                      <a:pt x="2609" y="137"/>
                    </a:lnTo>
                    <a:lnTo>
                      <a:pt x="2432" y="78"/>
                    </a:lnTo>
                    <a:lnTo>
                      <a:pt x="2256" y="20"/>
                    </a:lnTo>
                    <a:lnTo>
                      <a:pt x="20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6260125" y="-2301650"/>
                <a:ext cx="208400" cy="280425"/>
              </a:xfrm>
              <a:custGeom>
                <a:avLst/>
                <a:gdLst/>
                <a:ahLst/>
                <a:cxnLst/>
                <a:rect l="l" t="t" r="r" b="b"/>
                <a:pathLst>
                  <a:path w="8336" h="11217" extrusionOk="0">
                    <a:moveTo>
                      <a:pt x="5335" y="0"/>
                    </a:moveTo>
                    <a:lnTo>
                      <a:pt x="40" y="9158"/>
                    </a:lnTo>
                    <a:lnTo>
                      <a:pt x="21" y="9236"/>
                    </a:lnTo>
                    <a:lnTo>
                      <a:pt x="1" y="9295"/>
                    </a:lnTo>
                    <a:lnTo>
                      <a:pt x="1" y="9374"/>
                    </a:lnTo>
                    <a:lnTo>
                      <a:pt x="21" y="9452"/>
                    </a:lnTo>
                    <a:lnTo>
                      <a:pt x="40" y="9511"/>
                    </a:lnTo>
                    <a:lnTo>
                      <a:pt x="79" y="9570"/>
                    </a:lnTo>
                    <a:lnTo>
                      <a:pt x="119" y="9629"/>
                    </a:lnTo>
                    <a:lnTo>
                      <a:pt x="177" y="9668"/>
                    </a:lnTo>
                    <a:lnTo>
                      <a:pt x="2786" y="11178"/>
                    </a:lnTo>
                    <a:lnTo>
                      <a:pt x="2864" y="11197"/>
                    </a:lnTo>
                    <a:lnTo>
                      <a:pt x="2923" y="11217"/>
                    </a:lnTo>
                    <a:lnTo>
                      <a:pt x="3080" y="11217"/>
                    </a:lnTo>
                    <a:lnTo>
                      <a:pt x="3139" y="11178"/>
                    </a:lnTo>
                    <a:lnTo>
                      <a:pt x="3197" y="11139"/>
                    </a:lnTo>
                    <a:lnTo>
                      <a:pt x="3256" y="11099"/>
                    </a:lnTo>
                    <a:lnTo>
                      <a:pt x="3295" y="11041"/>
                    </a:lnTo>
                    <a:lnTo>
                      <a:pt x="8237" y="2471"/>
                    </a:lnTo>
                    <a:lnTo>
                      <a:pt x="8296" y="2353"/>
                    </a:lnTo>
                    <a:lnTo>
                      <a:pt x="8335" y="2216"/>
                    </a:lnTo>
                    <a:lnTo>
                      <a:pt x="8335" y="2079"/>
                    </a:lnTo>
                    <a:lnTo>
                      <a:pt x="8315" y="1942"/>
                    </a:lnTo>
                    <a:lnTo>
                      <a:pt x="8257" y="1824"/>
                    </a:lnTo>
                    <a:lnTo>
                      <a:pt x="8198" y="1706"/>
                    </a:lnTo>
                    <a:lnTo>
                      <a:pt x="8100" y="1608"/>
                    </a:lnTo>
                    <a:lnTo>
                      <a:pt x="7982" y="1510"/>
                    </a:lnTo>
                    <a:lnTo>
                      <a:pt x="53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6556725" y="-2060450"/>
                <a:ext cx="179450" cy="179450"/>
              </a:xfrm>
              <a:custGeom>
                <a:avLst/>
                <a:gdLst/>
                <a:ahLst/>
                <a:cxnLst/>
                <a:rect l="l" t="t" r="r" b="b"/>
                <a:pathLst>
                  <a:path w="7178" h="7178" extrusionOk="0">
                    <a:moveTo>
                      <a:pt x="3589" y="0"/>
                    </a:moveTo>
                    <a:lnTo>
                      <a:pt x="3217" y="20"/>
                    </a:lnTo>
                    <a:lnTo>
                      <a:pt x="2864" y="79"/>
                    </a:lnTo>
                    <a:lnTo>
                      <a:pt x="2530" y="157"/>
                    </a:lnTo>
                    <a:lnTo>
                      <a:pt x="2197" y="275"/>
                    </a:lnTo>
                    <a:lnTo>
                      <a:pt x="1883" y="432"/>
                    </a:lnTo>
                    <a:lnTo>
                      <a:pt x="1589" y="608"/>
                    </a:lnTo>
                    <a:lnTo>
                      <a:pt x="1315" y="824"/>
                    </a:lnTo>
                    <a:lnTo>
                      <a:pt x="1060" y="1059"/>
                    </a:lnTo>
                    <a:lnTo>
                      <a:pt x="824" y="1314"/>
                    </a:lnTo>
                    <a:lnTo>
                      <a:pt x="609" y="1589"/>
                    </a:lnTo>
                    <a:lnTo>
                      <a:pt x="432" y="1883"/>
                    </a:lnTo>
                    <a:lnTo>
                      <a:pt x="275" y="2197"/>
                    </a:lnTo>
                    <a:lnTo>
                      <a:pt x="158" y="2530"/>
                    </a:lnTo>
                    <a:lnTo>
                      <a:pt x="79" y="2863"/>
                    </a:lnTo>
                    <a:lnTo>
                      <a:pt x="20" y="3216"/>
                    </a:lnTo>
                    <a:lnTo>
                      <a:pt x="1" y="3589"/>
                    </a:lnTo>
                    <a:lnTo>
                      <a:pt x="20" y="3961"/>
                    </a:lnTo>
                    <a:lnTo>
                      <a:pt x="79" y="4314"/>
                    </a:lnTo>
                    <a:lnTo>
                      <a:pt x="158" y="4667"/>
                    </a:lnTo>
                    <a:lnTo>
                      <a:pt x="275" y="4981"/>
                    </a:lnTo>
                    <a:lnTo>
                      <a:pt x="432" y="5295"/>
                    </a:lnTo>
                    <a:lnTo>
                      <a:pt x="609" y="5589"/>
                    </a:lnTo>
                    <a:lnTo>
                      <a:pt x="824" y="5883"/>
                    </a:lnTo>
                    <a:lnTo>
                      <a:pt x="1060" y="6138"/>
                    </a:lnTo>
                    <a:lnTo>
                      <a:pt x="1315" y="6354"/>
                    </a:lnTo>
                    <a:lnTo>
                      <a:pt x="1589" y="6569"/>
                    </a:lnTo>
                    <a:lnTo>
                      <a:pt x="1883" y="6746"/>
                    </a:lnTo>
                    <a:lnTo>
                      <a:pt x="2197" y="6903"/>
                    </a:lnTo>
                    <a:lnTo>
                      <a:pt x="2530" y="7021"/>
                    </a:lnTo>
                    <a:lnTo>
                      <a:pt x="2864" y="7119"/>
                    </a:lnTo>
                    <a:lnTo>
                      <a:pt x="3217" y="7158"/>
                    </a:lnTo>
                    <a:lnTo>
                      <a:pt x="3589" y="7177"/>
                    </a:lnTo>
                    <a:lnTo>
                      <a:pt x="3962" y="7158"/>
                    </a:lnTo>
                    <a:lnTo>
                      <a:pt x="4315" y="7119"/>
                    </a:lnTo>
                    <a:lnTo>
                      <a:pt x="4648" y="7021"/>
                    </a:lnTo>
                    <a:lnTo>
                      <a:pt x="4982" y="6903"/>
                    </a:lnTo>
                    <a:lnTo>
                      <a:pt x="5295" y="6746"/>
                    </a:lnTo>
                    <a:lnTo>
                      <a:pt x="5590" y="6569"/>
                    </a:lnTo>
                    <a:lnTo>
                      <a:pt x="5884" y="6354"/>
                    </a:lnTo>
                    <a:lnTo>
                      <a:pt x="6139" y="6138"/>
                    </a:lnTo>
                    <a:lnTo>
                      <a:pt x="6354" y="5883"/>
                    </a:lnTo>
                    <a:lnTo>
                      <a:pt x="6570" y="5589"/>
                    </a:lnTo>
                    <a:lnTo>
                      <a:pt x="6747" y="5295"/>
                    </a:lnTo>
                    <a:lnTo>
                      <a:pt x="6903" y="4981"/>
                    </a:lnTo>
                    <a:lnTo>
                      <a:pt x="7021" y="4667"/>
                    </a:lnTo>
                    <a:lnTo>
                      <a:pt x="7100" y="4314"/>
                    </a:lnTo>
                    <a:lnTo>
                      <a:pt x="7158" y="3961"/>
                    </a:lnTo>
                    <a:lnTo>
                      <a:pt x="7178" y="3589"/>
                    </a:lnTo>
                    <a:lnTo>
                      <a:pt x="7158" y="3216"/>
                    </a:lnTo>
                    <a:lnTo>
                      <a:pt x="7100" y="2863"/>
                    </a:lnTo>
                    <a:lnTo>
                      <a:pt x="7021" y="2530"/>
                    </a:lnTo>
                    <a:lnTo>
                      <a:pt x="6903" y="2197"/>
                    </a:lnTo>
                    <a:lnTo>
                      <a:pt x="6747" y="1883"/>
                    </a:lnTo>
                    <a:lnTo>
                      <a:pt x="6570" y="1589"/>
                    </a:lnTo>
                    <a:lnTo>
                      <a:pt x="6354" y="1314"/>
                    </a:lnTo>
                    <a:lnTo>
                      <a:pt x="6139" y="1059"/>
                    </a:lnTo>
                    <a:lnTo>
                      <a:pt x="5884" y="824"/>
                    </a:lnTo>
                    <a:lnTo>
                      <a:pt x="5590" y="608"/>
                    </a:lnTo>
                    <a:lnTo>
                      <a:pt x="5295" y="432"/>
                    </a:lnTo>
                    <a:lnTo>
                      <a:pt x="4982" y="275"/>
                    </a:lnTo>
                    <a:lnTo>
                      <a:pt x="4648" y="157"/>
                    </a:lnTo>
                    <a:lnTo>
                      <a:pt x="4315" y="79"/>
                    </a:lnTo>
                    <a:lnTo>
                      <a:pt x="3962" y="20"/>
                    </a:lnTo>
                    <a:lnTo>
                      <a:pt x="35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6534175" y="-1578050"/>
                <a:ext cx="469675" cy="355450"/>
              </a:xfrm>
              <a:custGeom>
                <a:avLst/>
                <a:gdLst/>
                <a:ahLst/>
                <a:cxnLst/>
                <a:rect l="l" t="t" r="r" b="b"/>
                <a:pathLst>
                  <a:path w="18787" h="14218" extrusionOk="0">
                    <a:moveTo>
                      <a:pt x="1" y="0"/>
                    </a:moveTo>
                    <a:lnTo>
                      <a:pt x="1" y="14217"/>
                    </a:lnTo>
                    <a:lnTo>
                      <a:pt x="18787" y="14217"/>
                    </a:lnTo>
                    <a:lnTo>
                      <a:pt x="187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 name="Google Shape;120;p3"/>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1"/>
        <p:cNvGrpSpPr/>
        <p:nvPr/>
      </p:nvGrpSpPr>
      <p:grpSpPr>
        <a:xfrm>
          <a:off x="0" y="0"/>
          <a:ext cx="0" cy="0"/>
          <a:chOff x="0" y="0"/>
          <a:chExt cx="0" cy="0"/>
        </a:xfrm>
      </p:grpSpPr>
      <p:sp>
        <p:nvSpPr>
          <p:cNvPr id="262" name="Google Shape;26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63" name="Google Shape;263;p6"/>
          <p:cNvGrpSpPr/>
          <p:nvPr/>
        </p:nvGrpSpPr>
        <p:grpSpPr>
          <a:xfrm>
            <a:off x="-796360" y="-760648"/>
            <a:ext cx="10741701" cy="1510188"/>
            <a:chOff x="-796360" y="-760648"/>
            <a:chExt cx="10741701" cy="1510188"/>
          </a:xfrm>
        </p:grpSpPr>
        <p:sp>
          <p:nvSpPr>
            <p:cNvPr id="264" name="Google Shape;264;p6"/>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6" name="Google Shape;266;p6"/>
          <p:cNvGrpSpPr/>
          <p:nvPr/>
        </p:nvGrpSpPr>
        <p:grpSpPr>
          <a:xfrm>
            <a:off x="-123450" y="4272863"/>
            <a:ext cx="9390900" cy="718238"/>
            <a:chOff x="-123450" y="4272863"/>
            <a:chExt cx="9390900" cy="718238"/>
          </a:xfrm>
        </p:grpSpPr>
        <p:grpSp>
          <p:nvGrpSpPr>
            <p:cNvPr id="267" name="Google Shape;267;p6"/>
            <p:cNvGrpSpPr/>
            <p:nvPr/>
          </p:nvGrpSpPr>
          <p:grpSpPr>
            <a:xfrm>
              <a:off x="-123450" y="4272863"/>
              <a:ext cx="767250" cy="718225"/>
              <a:chOff x="5215250" y="4706200"/>
              <a:chExt cx="767250" cy="718225"/>
            </a:xfrm>
          </p:grpSpPr>
          <p:sp>
            <p:nvSpPr>
              <p:cNvPr id="268" name="Google Shape;268;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6"/>
            <p:cNvGrpSpPr/>
            <p:nvPr/>
          </p:nvGrpSpPr>
          <p:grpSpPr>
            <a:xfrm>
              <a:off x="8500200" y="4272875"/>
              <a:ext cx="767250" cy="718225"/>
              <a:chOff x="5215250" y="4706200"/>
              <a:chExt cx="767250" cy="718225"/>
            </a:xfrm>
          </p:grpSpPr>
          <p:sp>
            <p:nvSpPr>
              <p:cNvPr id="289" name="Google Shape;289;p6"/>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6"/>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6"/>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6"/>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6"/>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6"/>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6"/>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6"/>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9"/>
        <p:cNvGrpSpPr/>
        <p:nvPr/>
      </p:nvGrpSpPr>
      <p:grpSpPr>
        <a:xfrm>
          <a:off x="0" y="0"/>
          <a:ext cx="0" cy="0"/>
          <a:chOff x="0" y="0"/>
          <a:chExt cx="0" cy="0"/>
        </a:xfrm>
      </p:grpSpPr>
      <p:sp>
        <p:nvSpPr>
          <p:cNvPr id="310" name="Google Shape;310;p7"/>
          <p:cNvSpPr txBox="1">
            <a:spLocks noGrp="1"/>
          </p:cNvSpPr>
          <p:nvPr>
            <p:ph type="title"/>
          </p:nvPr>
        </p:nvSpPr>
        <p:spPr>
          <a:xfrm>
            <a:off x="720000" y="448056"/>
            <a:ext cx="7708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1" name="Google Shape;311;p7"/>
          <p:cNvSpPr txBox="1">
            <a:spLocks noGrp="1"/>
          </p:cNvSpPr>
          <p:nvPr>
            <p:ph type="subTitle" idx="1"/>
          </p:nvPr>
        </p:nvSpPr>
        <p:spPr>
          <a:xfrm>
            <a:off x="1960350" y="1423450"/>
            <a:ext cx="5223300" cy="28713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312" name="Google Shape;312;p7"/>
          <p:cNvGrpSpPr/>
          <p:nvPr/>
        </p:nvGrpSpPr>
        <p:grpSpPr>
          <a:xfrm>
            <a:off x="-796360" y="4319112"/>
            <a:ext cx="10741701" cy="1510188"/>
            <a:chOff x="-796360" y="4319112"/>
            <a:chExt cx="10741701" cy="1510188"/>
          </a:xfrm>
        </p:grpSpPr>
        <p:sp>
          <p:nvSpPr>
            <p:cNvPr id="313" name="Google Shape;313;p7"/>
            <p:cNvSpPr/>
            <p:nvPr/>
          </p:nvSpPr>
          <p:spPr>
            <a:xfrm rot="10800000" flipH="1">
              <a:off x="-796360"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rot="10800000" flipH="1">
              <a:off x="8435745" y="4319112"/>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 name="Google Shape;315;p7"/>
          <p:cNvGrpSpPr/>
          <p:nvPr/>
        </p:nvGrpSpPr>
        <p:grpSpPr>
          <a:xfrm>
            <a:off x="-123450" y="77552"/>
            <a:ext cx="9390900" cy="718238"/>
            <a:chOff x="-123450" y="77552"/>
            <a:chExt cx="9390900" cy="718238"/>
          </a:xfrm>
        </p:grpSpPr>
        <p:grpSp>
          <p:nvGrpSpPr>
            <p:cNvPr id="316" name="Google Shape;316;p7"/>
            <p:cNvGrpSpPr/>
            <p:nvPr/>
          </p:nvGrpSpPr>
          <p:grpSpPr>
            <a:xfrm rot="10800000" flipH="1">
              <a:off x="-123450" y="77565"/>
              <a:ext cx="767250" cy="718225"/>
              <a:chOff x="5215250" y="4706200"/>
              <a:chExt cx="767250" cy="718225"/>
            </a:xfrm>
          </p:grpSpPr>
          <p:sp>
            <p:nvSpPr>
              <p:cNvPr id="317" name="Google Shape;317;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 name="Google Shape;337;p7"/>
            <p:cNvGrpSpPr/>
            <p:nvPr/>
          </p:nvGrpSpPr>
          <p:grpSpPr>
            <a:xfrm rot="10800000" flipH="1">
              <a:off x="8500200" y="77552"/>
              <a:ext cx="767250" cy="718225"/>
              <a:chOff x="5215250" y="4706200"/>
              <a:chExt cx="767250" cy="718225"/>
            </a:xfrm>
          </p:grpSpPr>
          <p:sp>
            <p:nvSpPr>
              <p:cNvPr id="338" name="Google Shape;338;p7"/>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8"/>
        <p:cNvGrpSpPr/>
        <p:nvPr/>
      </p:nvGrpSpPr>
      <p:grpSpPr>
        <a:xfrm>
          <a:off x="0" y="0"/>
          <a:ext cx="0" cy="0"/>
          <a:chOff x="0" y="0"/>
          <a:chExt cx="0" cy="0"/>
        </a:xfrm>
      </p:grpSpPr>
      <p:sp>
        <p:nvSpPr>
          <p:cNvPr id="359" name="Google Shape;359;p8"/>
          <p:cNvSpPr txBox="1">
            <a:spLocks noGrp="1"/>
          </p:cNvSpPr>
          <p:nvPr>
            <p:ph type="title"/>
          </p:nvPr>
        </p:nvSpPr>
        <p:spPr>
          <a:xfrm>
            <a:off x="892500" y="1934400"/>
            <a:ext cx="7359000" cy="1274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360" name="Google Shape;360;p8"/>
          <p:cNvGrpSpPr/>
          <p:nvPr/>
        </p:nvGrpSpPr>
        <p:grpSpPr>
          <a:xfrm>
            <a:off x="329600" y="180388"/>
            <a:ext cx="8484800" cy="718238"/>
            <a:chOff x="329600" y="180388"/>
            <a:chExt cx="8484800" cy="718238"/>
          </a:xfrm>
        </p:grpSpPr>
        <p:grpSp>
          <p:nvGrpSpPr>
            <p:cNvPr id="361" name="Google Shape;361;p8"/>
            <p:cNvGrpSpPr/>
            <p:nvPr/>
          </p:nvGrpSpPr>
          <p:grpSpPr>
            <a:xfrm>
              <a:off x="329600" y="180388"/>
              <a:ext cx="767250" cy="718225"/>
              <a:chOff x="5215250" y="4706200"/>
              <a:chExt cx="767250" cy="718225"/>
            </a:xfrm>
          </p:grpSpPr>
          <p:sp>
            <p:nvSpPr>
              <p:cNvPr id="362" name="Google Shape;362;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 name="Google Shape;382;p8"/>
            <p:cNvGrpSpPr/>
            <p:nvPr/>
          </p:nvGrpSpPr>
          <p:grpSpPr>
            <a:xfrm>
              <a:off x="8047150" y="180400"/>
              <a:ext cx="767250" cy="718225"/>
              <a:chOff x="5215250" y="4706200"/>
              <a:chExt cx="767250" cy="718225"/>
            </a:xfrm>
          </p:grpSpPr>
          <p:sp>
            <p:nvSpPr>
              <p:cNvPr id="383" name="Google Shape;383;p8"/>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 name="Google Shape;403;p8"/>
          <p:cNvGrpSpPr/>
          <p:nvPr/>
        </p:nvGrpSpPr>
        <p:grpSpPr>
          <a:xfrm>
            <a:off x="-891261" y="4301134"/>
            <a:ext cx="10930245" cy="1782550"/>
            <a:chOff x="-891261" y="4301134"/>
            <a:chExt cx="10930245" cy="1782550"/>
          </a:xfrm>
        </p:grpSpPr>
        <p:sp>
          <p:nvSpPr>
            <p:cNvPr id="404" name="Google Shape;404;p8"/>
            <p:cNvSpPr/>
            <p:nvPr/>
          </p:nvSpPr>
          <p:spPr>
            <a:xfrm>
              <a:off x="-891261"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8256434" y="4301134"/>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6"/>
        <p:cNvGrpSpPr/>
        <p:nvPr/>
      </p:nvGrpSpPr>
      <p:grpSpPr>
        <a:xfrm>
          <a:off x="0" y="0"/>
          <a:ext cx="0" cy="0"/>
          <a:chOff x="0" y="0"/>
          <a:chExt cx="0" cy="0"/>
        </a:xfrm>
      </p:grpSpPr>
      <p:grpSp>
        <p:nvGrpSpPr>
          <p:cNvPr id="407" name="Google Shape;407;p9"/>
          <p:cNvGrpSpPr/>
          <p:nvPr/>
        </p:nvGrpSpPr>
        <p:grpSpPr>
          <a:xfrm>
            <a:off x="-796360" y="-760648"/>
            <a:ext cx="10741701" cy="1510188"/>
            <a:chOff x="-796360" y="-760648"/>
            <a:chExt cx="10741701" cy="1510188"/>
          </a:xfrm>
        </p:grpSpPr>
        <p:sp>
          <p:nvSpPr>
            <p:cNvPr id="408" name="Google Shape;408;p9"/>
            <p:cNvSpPr/>
            <p:nvPr/>
          </p:nvSpPr>
          <p:spPr>
            <a:xfrm>
              <a:off x="-796360"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8435745" y="-760648"/>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9"/>
          <p:cNvGrpSpPr/>
          <p:nvPr/>
        </p:nvGrpSpPr>
        <p:grpSpPr>
          <a:xfrm>
            <a:off x="-123450" y="4272863"/>
            <a:ext cx="9390900" cy="718238"/>
            <a:chOff x="-123450" y="4272863"/>
            <a:chExt cx="9390900" cy="718238"/>
          </a:xfrm>
        </p:grpSpPr>
        <p:grpSp>
          <p:nvGrpSpPr>
            <p:cNvPr id="411" name="Google Shape;411;p9"/>
            <p:cNvGrpSpPr/>
            <p:nvPr/>
          </p:nvGrpSpPr>
          <p:grpSpPr>
            <a:xfrm>
              <a:off x="-123450" y="4272863"/>
              <a:ext cx="767250" cy="718225"/>
              <a:chOff x="5215250" y="4706200"/>
              <a:chExt cx="767250" cy="718225"/>
            </a:xfrm>
          </p:grpSpPr>
          <p:sp>
            <p:nvSpPr>
              <p:cNvPr id="412" name="Google Shape;412;p9"/>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9"/>
            <p:cNvGrpSpPr/>
            <p:nvPr/>
          </p:nvGrpSpPr>
          <p:grpSpPr>
            <a:xfrm>
              <a:off x="8500200" y="4272875"/>
              <a:ext cx="767250" cy="718225"/>
              <a:chOff x="5215250" y="4706200"/>
              <a:chExt cx="767250" cy="718225"/>
            </a:xfrm>
          </p:grpSpPr>
          <p:sp>
            <p:nvSpPr>
              <p:cNvPr id="433" name="Google Shape;433;p9"/>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3" name="Google Shape;453;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4" name="Google Shape;454;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8"/>
        <p:cNvGrpSpPr/>
        <p:nvPr/>
      </p:nvGrpSpPr>
      <p:grpSpPr>
        <a:xfrm>
          <a:off x="0" y="0"/>
          <a:ext cx="0" cy="0"/>
          <a:chOff x="0" y="0"/>
          <a:chExt cx="0" cy="0"/>
        </a:xfrm>
      </p:grpSpPr>
      <p:sp>
        <p:nvSpPr>
          <p:cNvPr id="459" name="Google Shape;459;p11"/>
          <p:cNvSpPr txBox="1">
            <a:spLocks noGrp="1"/>
          </p:cNvSpPr>
          <p:nvPr>
            <p:ph type="title" hasCustomPrompt="1"/>
          </p:nvPr>
        </p:nvSpPr>
        <p:spPr>
          <a:xfrm>
            <a:off x="1284000" y="1851413"/>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60" name="Google Shape;460;p11"/>
          <p:cNvSpPr txBox="1">
            <a:spLocks noGrp="1"/>
          </p:cNvSpPr>
          <p:nvPr>
            <p:ph type="subTitle" idx="1"/>
          </p:nvPr>
        </p:nvSpPr>
        <p:spPr>
          <a:xfrm>
            <a:off x="1284000" y="2834888"/>
            <a:ext cx="6576000" cy="45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61" name="Google Shape;461;p11"/>
          <p:cNvGrpSpPr/>
          <p:nvPr/>
        </p:nvGrpSpPr>
        <p:grpSpPr>
          <a:xfrm>
            <a:off x="-41573" y="-755289"/>
            <a:ext cx="9227138" cy="1510188"/>
            <a:chOff x="-41573" y="-755289"/>
            <a:chExt cx="9227138" cy="1510188"/>
          </a:xfrm>
        </p:grpSpPr>
        <p:sp>
          <p:nvSpPr>
            <p:cNvPr id="462" name="Google Shape;462;p11"/>
            <p:cNvSpPr/>
            <p:nvPr/>
          </p:nvSpPr>
          <p:spPr>
            <a:xfrm>
              <a:off x="-41573"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1"/>
            <p:cNvSpPr/>
            <p:nvPr/>
          </p:nvSpPr>
          <p:spPr>
            <a:xfrm>
              <a:off x="7675970" y="-755289"/>
              <a:ext cx="1509595" cy="1510188"/>
            </a:xfrm>
            <a:custGeom>
              <a:avLst/>
              <a:gdLst/>
              <a:ahLst/>
              <a:cxnLst/>
              <a:rect l="l" t="t" r="r" b="b"/>
              <a:pathLst>
                <a:path w="53437" h="53458" extrusionOk="0">
                  <a:moveTo>
                    <a:pt x="26729" y="7512"/>
                  </a:moveTo>
                  <a:lnTo>
                    <a:pt x="27670" y="7531"/>
                  </a:lnTo>
                  <a:lnTo>
                    <a:pt x="28631" y="7610"/>
                  </a:lnTo>
                  <a:lnTo>
                    <a:pt x="29572" y="7727"/>
                  </a:lnTo>
                  <a:lnTo>
                    <a:pt x="30494" y="7884"/>
                  </a:lnTo>
                  <a:lnTo>
                    <a:pt x="31415" y="8100"/>
                  </a:lnTo>
                  <a:lnTo>
                    <a:pt x="32317" y="8335"/>
                  </a:lnTo>
                  <a:lnTo>
                    <a:pt x="33200" y="8629"/>
                  </a:lnTo>
                  <a:lnTo>
                    <a:pt x="34082" y="8963"/>
                  </a:lnTo>
                  <a:lnTo>
                    <a:pt x="34925" y="9355"/>
                  </a:lnTo>
                  <a:lnTo>
                    <a:pt x="35769" y="9767"/>
                  </a:lnTo>
                  <a:lnTo>
                    <a:pt x="36573" y="10237"/>
                  </a:lnTo>
                  <a:lnTo>
                    <a:pt x="37377" y="10728"/>
                  </a:lnTo>
                  <a:lnTo>
                    <a:pt x="38141" y="11277"/>
                  </a:lnTo>
                  <a:lnTo>
                    <a:pt x="38887" y="11865"/>
                  </a:lnTo>
                  <a:lnTo>
                    <a:pt x="39612" y="12473"/>
                  </a:lnTo>
                  <a:lnTo>
                    <a:pt x="40298" y="13140"/>
                  </a:lnTo>
                  <a:lnTo>
                    <a:pt x="40965" y="13845"/>
                  </a:lnTo>
                  <a:lnTo>
                    <a:pt x="41593" y="14551"/>
                  </a:lnTo>
                  <a:lnTo>
                    <a:pt x="42181" y="15297"/>
                  </a:lnTo>
                  <a:lnTo>
                    <a:pt x="42710" y="16081"/>
                  </a:lnTo>
                  <a:lnTo>
                    <a:pt x="43220" y="16865"/>
                  </a:lnTo>
                  <a:lnTo>
                    <a:pt x="43671" y="17689"/>
                  </a:lnTo>
                  <a:lnTo>
                    <a:pt x="44103" y="18513"/>
                  </a:lnTo>
                  <a:lnTo>
                    <a:pt x="44475" y="19375"/>
                  </a:lnTo>
                  <a:lnTo>
                    <a:pt x="44809" y="20238"/>
                  </a:lnTo>
                  <a:lnTo>
                    <a:pt x="45103" y="21140"/>
                  </a:lnTo>
                  <a:lnTo>
                    <a:pt x="45358" y="22042"/>
                  </a:lnTo>
                  <a:lnTo>
                    <a:pt x="45554" y="22944"/>
                  </a:lnTo>
                  <a:lnTo>
                    <a:pt x="45730" y="23886"/>
                  </a:lnTo>
                  <a:lnTo>
                    <a:pt x="45848" y="24827"/>
                  </a:lnTo>
                  <a:lnTo>
                    <a:pt x="45907" y="25768"/>
                  </a:lnTo>
                  <a:lnTo>
                    <a:pt x="45926" y="26729"/>
                  </a:lnTo>
                  <a:lnTo>
                    <a:pt x="45907" y="27690"/>
                  </a:lnTo>
                  <a:lnTo>
                    <a:pt x="45848" y="28631"/>
                  </a:lnTo>
                  <a:lnTo>
                    <a:pt x="45730" y="29572"/>
                  </a:lnTo>
                  <a:lnTo>
                    <a:pt x="45554" y="30514"/>
                  </a:lnTo>
                  <a:lnTo>
                    <a:pt x="45358" y="31416"/>
                  </a:lnTo>
                  <a:lnTo>
                    <a:pt x="45103" y="32318"/>
                  </a:lnTo>
                  <a:lnTo>
                    <a:pt x="44809" y="33220"/>
                  </a:lnTo>
                  <a:lnTo>
                    <a:pt x="44475" y="34083"/>
                  </a:lnTo>
                  <a:lnTo>
                    <a:pt x="44103" y="34946"/>
                  </a:lnTo>
                  <a:lnTo>
                    <a:pt x="43671" y="35769"/>
                  </a:lnTo>
                  <a:lnTo>
                    <a:pt x="43220" y="36593"/>
                  </a:lnTo>
                  <a:lnTo>
                    <a:pt x="42710" y="37377"/>
                  </a:lnTo>
                  <a:lnTo>
                    <a:pt x="42181" y="38142"/>
                  </a:lnTo>
                  <a:lnTo>
                    <a:pt x="41593" y="38887"/>
                  </a:lnTo>
                  <a:lnTo>
                    <a:pt x="40965" y="39613"/>
                  </a:lnTo>
                  <a:lnTo>
                    <a:pt x="40298" y="40319"/>
                  </a:lnTo>
                  <a:lnTo>
                    <a:pt x="39612" y="40966"/>
                  </a:lnTo>
                  <a:lnTo>
                    <a:pt x="38887" y="41593"/>
                  </a:lnTo>
                  <a:lnTo>
                    <a:pt x="38141" y="42182"/>
                  </a:lnTo>
                  <a:lnTo>
                    <a:pt x="37377" y="42731"/>
                  </a:lnTo>
                  <a:lnTo>
                    <a:pt x="36573" y="43221"/>
                  </a:lnTo>
                  <a:lnTo>
                    <a:pt x="35769" y="43692"/>
                  </a:lnTo>
                  <a:lnTo>
                    <a:pt x="34925" y="44103"/>
                  </a:lnTo>
                  <a:lnTo>
                    <a:pt x="34082" y="44476"/>
                  </a:lnTo>
                  <a:lnTo>
                    <a:pt x="33200" y="44829"/>
                  </a:lnTo>
                  <a:lnTo>
                    <a:pt x="32317" y="45123"/>
                  </a:lnTo>
                  <a:lnTo>
                    <a:pt x="31415" y="45358"/>
                  </a:lnTo>
                  <a:lnTo>
                    <a:pt x="30494" y="45574"/>
                  </a:lnTo>
                  <a:lnTo>
                    <a:pt x="29572" y="45731"/>
                  </a:lnTo>
                  <a:lnTo>
                    <a:pt x="28631" y="45849"/>
                  </a:lnTo>
                  <a:lnTo>
                    <a:pt x="27670" y="45907"/>
                  </a:lnTo>
                  <a:lnTo>
                    <a:pt x="26729" y="45947"/>
                  </a:lnTo>
                  <a:lnTo>
                    <a:pt x="25768" y="45907"/>
                  </a:lnTo>
                  <a:lnTo>
                    <a:pt x="24807" y="45849"/>
                  </a:lnTo>
                  <a:lnTo>
                    <a:pt x="23866" y="45731"/>
                  </a:lnTo>
                  <a:lnTo>
                    <a:pt x="22944" y="45574"/>
                  </a:lnTo>
                  <a:lnTo>
                    <a:pt x="22022" y="45358"/>
                  </a:lnTo>
                  <a:lnTo>
                    <a:pt x="21120" y="45123"/>
                  </a:lnTo>
                  <a:lnTo>
                    <a:pt x="20238" y="44829"/>
                  </a:lnTo>
                  <a:lnTo>
                    <a:pt x="19375" y="44476"/>
                  </a:lnTo>
                  <a:lnTo>
                    <a:pt x="18512" y="44103"/>
                  </a:lnTo>
                  <a:lnTo>
                    <a:pt x="17669" y="43692"/>
                  </a:lnTo>
                  <a:lnTo>
                    <a:pt x="16865" y="43221"/>
                  </a:lnTo>
                  <a:lnTo>
                    <a:pt x="16061" y="42731"/>
                  </a:lnTo>
                  <a:lnTo>
                    <a:pt x="15296" y="42182"/>
                  </a:lnTo>
                  <a:lnTo>
                    <a:pt x="14551" y="41593"/>
                  </a:lnTo>
                  <a:lnTo>
                    <a:pt x="13825" y="40966"/>
                  </a:lnTo>
                  <a:lnTo>
                    <a:pt x="13139" y="40319"/>
                  </a:lnTo>
                  <a:lnTo>
                    <a:pt x="12472" y="39613"/>
                  </a:lnTo>
                  <a:lnTo>
                    <a:pt x="11845" y="38887"/>
                  </a:lnTo>
                  <a:lnTo>
                    <a:pt x="11276" y="38142"/>
                  </a:lnTo>
                  <a:lnTo>
                    <a:pt x="10727" y="37377"/>
                  </a:lnTo>
                  <a:lnTo>
                    <a:pt x="10217" y="36593"/>
                  </a:lnTo>
                  <a:lnTo>
                    <a:pt x="9766" y="35769"/>
                  </a:lnTo>
                  <a:lnTo>
                    <a:pt x="9335" y="34946"/>
                  </a:lnTo>
                  <a:lnTo>
                    <a:pt x="8962" y="34083"/>
                  </a:lnTo>
                  <a:lnTo>
                    <a:pt x="8629" y="33220"/>
                  </a:lnTo>
                  <a:lnTo>
                    <a:pt x="8335" y="32318"/>
                  </a:lnTo>
                  <a:lnTo>
                    <a:pt x="8080" y="31416"/>
                  </a:lnTo>
                  <a:lnTo>
                    <a:pt x="7884" y="30514"/>
                  </a:lnTo>
                  <a:lnTo>
                    <a:pt x="7727" y="29572"/>
                  </a:lnTo>
                  <a:lnTo>
                    <a:pt x="7609" y="28631"/>
                  </a:lnTo>
                  <a:lnTo>
                    <a:pt x="7531" y="27690"/>
                  </a:lnTo>
                  <a:lnTo>
                    <a:pt x="7511" y="26729"/>
                  </a:lnTo>
                  <a:lnTo>
                    <a:pt x="7531" y="25768"/>
                  </a:lnTo>
                  <a:lnTo>
                    <a:pt x="7609" y="24827"/>
                  </a:lnTo>
                  <a:lnTo>
                    <a:pt x="7727" y="23886"/>
                  </a:lnTo>
                  <a:lnTo>
                    <a:pt x="7884" y="22944"/>
                  </a:lnTo>
                  <a:lnTo>
                    <a:pt x="8080" y="22042"/>
                  </a:lnTo>
                  <a:lnTo>
                    <a:pt x="8335" y="21140"/>
                  </a:lnTo>
                  <a:lnTo>
                    <a:pt x="8629" y="20238"/>
                  </a:lnTo>
                  <a:lnTo>
                    <a:pt x="8962" y="19375"/>
                  </a:lnTo>
                  <a:lnTo>
                    <a:pt x="9335" y="18513"/>
                  </a:lnTo>
                  <a:lnTo>
                    <a:pt x="9766" y="17689"/>
                  </a:lnTo>
                  <a:lnTo>
                    <a:pt x="10217" y="16865"/>
                  </a:lnTo>
                  <a:lnTo>
                    <a:pt x="10727" y="16081"/>
                  </a:lnTo>
                  <a:lnTo>
                    <a:pt x="11276" y="15297"/>
                  </a:lnTo>
                  <a:lnTo>
                    <a:pt x="11845" y="14551"/>
                  </a:lnTo>
                  <a:lnTo>
                    <a:pt x="12472" y="13845"/>
                  </a:lnTo>
                  <a:lnTo>
                    <a:pt x="13139" y="13140"/>
                  </a:lnTo>
                  <a:lnTo>
                    <a:pt x="13825" y="12473"/>
                  </a:lnTo>
                  <a:lnTo>
                    <a:pt x="14551" y="11865"/>
                  </a:lnTo>
                  <a:lnTo>
                    <a:pt x="15296" y="11277"/>
                  </a:lnTo>
                  <a:lnTo>
                    <a:pt x="16061" y="10728"/>
                  </a:lnTo>
                  <a:lnTo>
                    <a:pt x="16865" y="10237"/>
                  </a:lnTo>
                  <a:lnTo>
                    <a:pt x="17669" y="9767"/>
                  </a:lnTo>
                  <a:lnTo>
                    <a:pt x="18512" y="9355"/>
                  </a:lnTo>
                  <a:lnTo>
                    <a:pt x="19375" y="8963"/>
                  </a:lnTo>
                  <a:lnTo>
                    <a:pt x="20238" y="8629"/>
                  </a:lnTo>
                  <a:lnTo>
                    <a:pt x="21120" y="8335"/>
                  </a:lnTo>
                  <a:lnTo>
                    <a:pt x="22022" y="8100"/>
                  </a:lnTo>
                  <a:lnTo>
                    <a:pt x="22944" y="7884"/>
                  </a:lnTo>
                  <a:lnTo>
                    <a:pt x="23866" y="7727"/>
                  </a:lnTo>
                  <a:lnTo>
                    <a:pt x="24807" y="7610"/>
                  </a:lnTo>
                  <a:lnTo>
                    <a:pt x="25768" y="7531"/>
                  </a:lnTo>
                  <a:lnTo>
                    <a:pt x="26729" y="7512"/>
                  </a:lnTo>
                  <a:close/>
                  <a:moveTo>
                    <a:pt x="26729" y="1"/>
                  </a:moveTo>
                  <a:lnTo>
                    <a:pt x="26042" y="21"/>
                  </a:lnTo>
                  <a:lnTo>
                    <a:pt x="25375" y="40"/>
                  </a:lnTo>
                  <a:lnTo>
                    <a:pt x="24709" y="79"/>
                  </a:lnTo>
                  <a:lnTo>
                    <a:pt x="24042" y="138"/>
                  </a:lnTo>
                  <a:lnTo>
                    <a:pt x="23375" y="217"/>
                  </a:lnTo>
                  <a:lnTo>
                    <a:pt x="22709" y="295"/>
                  </a:lnTo>
                  <a:lnTo>
                    <a:pt x="22061" y="413"/>
                  </a:lnTo>
                  <a:lnTo>
                    <a:pt x="21395" y="530"/>
                  </a:lnTo>
                  <a:lnTo>
                    <a:pt x="20748" y="668"/>
                  </a:lnTo>
                  <a:lnTo>
                    <a:pt x="20100" y="825"/>
                  </a:lnTo>
                  <a:lnTo>
                    <a:pt x="19473" y="1001"/>
                  </a:lnTo>
                  <a:lnTo>
                    <a:pt x="18826" y="1197"/>
                  </a:lnTo>
                  <a:lnTo>
                    <a:pt x="18198" y="1393"/>
                  </a:lnTo>
                  <a:lnTo>
                    <a:pt x="17571" y="1609"/>
                  </a:lnTo>
                  <a:lnTo>
                    <a:pt x="16943" y="1844"/>
                  </a:lnTo>
                  <a:lnTo>
                    <a:pt x="16316" y="2099"/>
                  </a:lnTo>
                  <a:lnTo>
                    <a:pt x="15728" y="2354"/>
                  </a:lnTo>
                  <a:lnTo>
                    <a:pt x="15139" y="2629"/>
                  </a:lnTo>
                  <a:lnTo>
                    <a:pt x="14571" y="2923"/>
                  </a:lnTo>
                  <a:lnTo>
                    <a:pt x="14002" y="3217"/>
                  </a:lnTo>
                  <a:lnTo>
                    <a:pt x="13433" y="3531"/>
                  </a:lnTo>
                  <a:lnTo>
                    <a:pt x="12884" y="3864"/>
                  </a:lnTo>
                  <a:lnTo>
                    <a:pt x="12335" y="4197"/>
                  </a:lnTo>
                  <a:lnTo>
                    <a:pt x="11806" y="4550"/>
                  </a:lnTo>
                  <a:lnTo>
                    <a:pt x="11276" y="4923"/>
                  </a:lnTo>
                  <a:lnTo>
                    <a:pt x="10747" y="5296"/>
                  </a:lnTo>
                  <a:lnTo>
                    <a:pt x="10237" y="5688"/>
                  </a:lnTo>
                  <a:lnTo>
                    <a:pt x="9747" y="6100"/>
                  </a:lnTo>
                  <a:lnTo>
                    <a:pt x="9237" y="6511"/>
                  </a:lnTo>
                  <a:lnTo>
                    <a:pt x="8766" y="6943"/>
                  </a:lnTo>
                  <a:lnTo>
                    <a:pt x="8295" y="7374"/>
                  </a:lnTo>
                  <a:lnTo>
                    <a:pt x="7825" y="7825"/>
                  </a:lnTo>
                  <a:lnTo>
                    <a:pt x="7374" y="8296"/>
                  </a:lnTo>
                  <a:lnTo>
                    <a:pt x="6923" y="8767"/>
                  </a:lnTo>
                  <a:lnTo>
                    <a:pt x="6491" y="9257"/>
                  </a:lnTo>
                  <a:lnTo>
                    <a:pt x="6080" y="9747"/>
                  </a:lnTo>
                  <a:lnTo>
                    <a:pt x="5687" y="10237"/>
                  </a:lnTo>
                  <a:lnTo>
                    <a:pt x="5295" y="10747"/>
                  </a:lnTo>
                  <a:lnTo>
                    <a:pt x="4903" y="11277"/>
                  </a:lnTo>
                  <a:lnTo>
                    <a:pt x="4550" y="11806"/>
                  </a:lnTo>
                  <a:lnTo>
                    <a:pt x="4197" y="12336"/>
                  </a:lnTo>
                  <a:lnTo>
                    <a:pt x="3864" y="12885"/>
                  </a:lnTo>
                  <a:lnTo>
                    <a:pt x="3530" y="13434"/>
                  </a:lnTo>
                  <a:lnTo>
                    <a:pt x="3216" y="14002"/>
                  </a:lnTo>
                  <a:lnTo>
                    <a:pt x="2922" y="14571"/>
                  </a:lnTo>
                  <a:lnTo>
                    <a:pt x="2628" y="15140"/>
                  </a:lnTo>
                  <a:lnTo>
                    <a:pt x="2354" y="15728"/>
                  </a:lnTo>
                  <a:lnTo>
                    <a:pt x="2099" y="16316"/>
                  </a:lnTo>
                  <a:lnTo>
                    <a:pt x="1844" y="16944"/>
                  </a:lnTo>
                  <a:lnTo>
                    <a:pt x="1608" y="17571"/>
                  </a:lnTo>
                  <a:lnTo>
                    <a:pt x="1393" y="18199"/>
                  </a:lnTo>
                  <a:lnTo>
                    <a:pt x="1177" y="18826"/>
                  </a:lnTo>
                  <a:lnTo>
                    <a:pt x="1001" y="19473"/>
                  </a:lnTo>
                  <a:lnTo>
                    <a:pt x="824" y="20121"/>
                  </a:lnTo>
                  <a:lnTo>
                    <a:pt x="667" y="20768"/>
                  </a:lnTo>
                  <a:lnTo>
                    <a:pt x="530" y="21415"/>
                  </a:lnTo>
                  <a:lnTo>
                    <a:pt x="393" y="22062"/>
                  </a:lnTo>
                  <a:lnTo>
                    <a:pt x="295" y="22729"/>
                  </a:lnTo>
                  <a:lnTo>
                    <a:pt x="197" y="23376"/>
                  </a:lnTo>
                  <a:lnTo>
                    <a:pt x="138" y="24043"/>
                  </a:lnTo>
                  <a:lnTo>
                    <a:pt x="79" y="24709"/>
                  </a:lnTo>
                  <a:lnTo>
                    <a:pt x="20" y="25376"/>
                  </a:lnTo>
                  <a:lnTo>
                    <a:pt x="1" y="26062"/>
                  </a:lnTo>
                  <a:lnTo>
                    <a:pt x="1" y="26729"/>
                  </a:lnTo>
                  <a:lnTo>
                    <a:pt x="1" y="27396"/>
                  </a:lnTo>
                  <a:lnTo>
                    <a:pt x="20" y="28082"/>
                  </a:lnTo>
                  <a:lnTo>
                    <a:pt x="79" y="28749"/>
                  </a:lnTo>
                  <a:lnTo>
                    <a:pt x="138" y="29416"/>
                  </a:lnTo>
                  <a:lnTo>
                    <a:pt x="197" y="30082"/>
                  </a:lnTo>
                  <a:lnTo>
                    <a:pt x="295" y="30729"/>
                  </a:lnTo>
                  <a:lnTo>
                    <a:pt x="393" y="31396"/>
                  </a:lnTo>
                  <a:lnTo>
                    <a:pt x="530" y="32043"/>
                  </a:lnTo>
                  <a:lnTo>
                    <a:pt x="667" y="32690"/>
                  </a:lnTo>
                  <a:lnTo>
                    <a:pt x="824" y="33338"/>
                  </a:lnTo>
                  <a:lnTo>
                    <a:pt x="1001" y="33985"/>
                  </a:lnTo>
                  <a:lnTo>
                    <a:pt x="1177" y="34612"/>
                  </a:lnTo>
                  <a:lnTo>
                    <a:pt x="1393" y="35259"/>
                  </a:lnTo>
                  <a:lnTo>
                    <a:pt x="1608" y="35887"/>
                  </a:lnTo>
                  <a:lnTo>
                    <a:pt x="1844" y="36514"/>
                  </a:lnTo>
                  <a:lnTo>
                    <a:pt x="2099" y="37122"/>
                  </a:lnTo>
                  <a:lnTo>
                    <a:pt x="2354" y="37730"/>
                  </a:lnTo>
                  <a:lnTo>
                    <a:pt x="2628" y="38318"/>
                  </a:lnTo>
                  <a:lnTo>
                    <a:pt x="2922" y="38887"/>
                  </a:lnTo>
                  <a:lnTo>
                    <a:pt x="3216" y="39456"/>
                  </a:lnTo>
                  <a:lnTo>
                    <a:pt x="3530" y="40025"/>
                  </a:lnTo>
                  <a:lnTo>
                    <a:pt x="3864" y="40574"/>
                  </a:lnTo>
                  <a:lnTo>
                    <a:pt x="4197" y="41123"/>
                  </a:lnTo>
                  <a:lnTo>
                    <a:pt x="4550" y="41652"/>
                  </a:lnTo>
                  <a:lnTo>
                    <a:pt x="4903" y="42182"/>
                  </a:lnTo>
                  <a:lnTo>
                    <a:pt x="5295" y="42691"/>
                  </a:lnTo>
                  <a:lnTo>
                    <a:pt x="5687" y="43201"/>
                  </a:lnTo>
                  <a:lnTo>
                    <a:pt x="6080" y="43711"/>
                  </a:lnTo>
                  <a:lnTo>
                    <a:pt x="6491" y="44201"/>
                  </a:lnTo>
                  <a:lnTo>
                    <a:pt x="6923" y="44692"/>
                  </a:lnTo>
                  <a:lnTo>
                    <a:pt x="7374" y="45162"/>
                  </a:lnTo>
                  <a:lnTo>
                    <a:pt x="7825" y="45633"/>
                  </a:lnTo>
                  <a:lnTo>
                    <a:pt x="8295" y="46084"/>
                  </a:lnTo>
                  <a:lnTo>
                    <a:pt x="8766" y="46515"/>
                  </a:lnTo>
                  <a:lnTo>
                    <a:pt x="9237" y="46947"/>
                  </a:lnTo>
                  <a:lnTo>
                    <a:pt x="9747" y="47359"/>
                  </a:lnTo>
                  <a:lnTo>
                    <a:pt x="10237" y="47770"/>
                  </a:lnTo>
                  <a:lnTo>
                    <a:pt x="10747" y="48163"/>
                  </a:lnTo>
                  <a:lnTo>
                    <a:pt x="11276" y="48535"/>
                  </a:lnTo>
                  <a:lnTo>
                    <a:pt x="11806" y="48908"/>
                  </a:lnTo>
                  <a:lnTo>
                    <a:pt x="12335" y="49261"/>
                  </a:lnTo>
                  <a:lnTo>
                    <a:pt x="12884" y="49594"/>
                  </a:lnTo>
                  <a:lnTo>
                    <a:pt x="13433" y="49927"/>
                  </a:lnTo>
                  <a:lnTo>
                    <a:pt x="14002" y="50241"/>
                  </a:lnTo>
                  <a:lnTo>
                    <a:pt x="14571" y="50535"/>
                  </a:lnTo>
                  <a:lnTo>
                    <a:pt x="15139" y="50810"/>
                  </a:lnTo>
                  <a:lnTo>
                    <a:pt x="15728" y="51084"/>
                  </a:lnTo>
                  <a:lnTo>
                    <a:pt x="16316" y="51359"/>
                  </a:lnTo>
                  <a:lnTo>
                    <a:pt x="16943" y="51614"/>
                  </a:lnTo>
                  <a:lnTo>
                    <a:pt x="17571" y="51849"/>
                  </a:lnTo>
                  <a:lnTo>
                    <a:pt x="18198" y="52065"/>
                  </a:lnTo>
                  <a:lnTo>
                    <a:pt x="18826" y="52261"/>
                  </a:lnTo>
                  <a:lnTo>
                    <a:pt x="19473" y="52457"/>
                  </a:lnTo>
                  <a:lnTo>
                    <a:pt x="20100" y="52634"/>
                  </a:lnTo>
                  <a:lnTo>
                    <a:pt x="20748" y="52790"/>
                  </a:lnTo>
                  <a:lnTo>
                    <a:pt x="21395" y="52928"/>
                  </a:lnTo>
                  <a:lnTo>
                    <a:pt x="22061" y="53045"/>
                  </a:lnTo>
                  <a:lnTo>
                    <a:pt x="22709" y="53163"/>
                  </a:lnTo>
                  <a:lnTo>
                    <a:pt x="23375" y="53241"/>
                  </a:lnTo>
                  <a:lnTo>
                    <a:pt x="24042" y="53320"/>
                  </a:lnTo>
                  <a:lnTo>
                    <a:pt x="24709" y="53379"/>
                  </a:lnTo>
                  <a:lnTo>
                    <a:pt x="25375" y="53418"/>
                  </a:lnTo>
                  <a:lnTo>
                    <a:pt x="26042" y="53438"/>
                  </a:lnTo>
                  <a:lnTo>
                    <a:pt x="26729" y="53457"/>
                  </a:lnTo>
                  <a:lnTo>
                    <a:pt x="27395" y="53438"/>
                  </a:lnTo>
                  <a:lnTo>
                    <a:pt x="28062" y="53418"/>
                  </a:lnTo>
                  <a:lnTo>
                    <a:pt x="28729" y="53379"/>
                  </a:lnTo>
                  <a:lnTo>
                    <a:pt x="29395" y="53320"/>
                  </a:lnTo>
                  <a:lnTo>
                    <a:pt x="30062" y="53241"/>
                  </a:lnTo>
                  <a:lnTo>
                    <a:pt x="30729" y="53163"/>
                  </a:lnTo>
                  <a:lnTo>
                    <a:pt x="31376" y="53045"/>
                  </a:lnTo>
                  <a:lnTo>
                    <a:pt x="32043" y="52928"/>
                  </a:lnTo>
                  <a:lnTo>
                    <a:pt x="32690" y="52790"/>
                  </a:lnTo>
                  <a:lnTo>
                    <a:pt x="33337" y="52634"/>
                  </a:lnTo>
                  <a:lnTo>
                    <a:pt x="33984" y="52457"/>
                  </a:lnTo>
                  <a:lnTo>
                    <a:pt x="34612" y="52261"/>
                  </a:lnTo>
                  <a:lnTo>
                    <a:pt x="35259" y="52065"/>
                  </a:lnTo>
                  <a:lnTo>
                    <a:pt x="35886" y="51849"/>
                  </a:lnTo>
                  <a:lnTo>
                    <a:pt x="36514" y="51614"/>
                  </a:lnTo>
                  <a:lnTo>
                    <a:pt x="37122" y="51359"/>
                  </a:lnTo>
                  <a:lnTo>
                    <a:pt x="37710" y="51084"/>
                  </a:lnTo>
                  <a:lnTo>
                    <a:pt x="38298" y="50810"/>
                  </a:lnTo>
                  <a:lnTo>
                    <a:pt x="38887" y="50535"/>
                  </a:lnTo>
                  <a:lnTo>
                    <a:pt x="39455" y="50241"/>
                  </a:lnTo>
                  <a:lnTo>
                    <a:pt x="40004" y="49927"/>
                  </a:lnTo>
                  <a:lnTo>
                    <a:pt x="40573" y="49594"/>
                  </a:lnTo>
                  <a:lnTo>
                    <a:pt x="41102" y="49261"/>
                  </a:lnTo>
                  <a:lnTo>
                    <a:pt x="41652" y="48908"/>
                  </a:lnTo>
                  <a:lnTo>
                    <a:pt x="42181" y="48535"/>
                  </a:lnTo>
                  <a:lnTo>
                    <a:pt x="42691" y="48163"/>
                  </a:lnTo>
                  <a:lnTo>
                    <a:pt x="43201" y="47770"/>
                  </a:lnTo>
                  <a:lnTo>
                    <a:pt x="43711" y="47359"/>
                  </a:lnTo>
                  <a:lnTo>
                    <a:pt x="44201" y="46947"/>
                  </a:lnTo>
                  <a:lnTo>
                    <a:pt x="44671" y="46515"/>
                  </a:lnTo>
                  <a:lnTo>
                    <a:pt x="45162" y="46084"/>
                  </a:lnTo>
                  <a:lnTo>
                    <a:pt x="45613" y="45633"/>
                  </a:lnTo>
                  <a:lnTo>
                    <a:pt x="46064" y="45162"/>
                  </a:lnTo>
                  <a:lnTo>
                    <a:pt x="46515" y="44692"/>
                  </a:lnTo>
                  <a:lnTo>
                    <a:pt x="46946" y="44201"/>
                  </a:lnTo>
                  <a:lnTo>
                    <a:pt x="47358" y="43711"/>
                  </a:lnTo>
                  <a:lnTo>
                    <a:pt x="47770" y="43201"/>
                  </a:lnTo>
                  <a:lnTo>
                    <a:pt x="48162" y="42691"/>
                  </a:lnTo>
                  <a:lnTo>
                    <a:pt x="48535" y="42182"/>
                  </a:lnTo>
                  <a:lnTo>
                    <a:pt x="48888" y="41652"/>
                  </a:lnTo>
                  <a:lnTo>
                    <a:pt x="49241" y="41123"/>
                  </a:lnTo>
                  <a:lnTo>
                    <a:pt x="49594" y="40574"/>
                  </a:lnTo>
                  <a:lnTo>
                    <a:pt x="49907" y="40025"/>
                  </a:lnTo>
                  <a:lnTo>
                    <a:pt x="50221" y="39456"/>
                  </a:lnTo>
                  <a:lnTo>
                    <a:pt x="50535" y="38887"/>
                  </a:lnTo>
                  <a:lnTo>
                    <a:pt x="50809" y="38318"/>
                  </a:lnTo>
                  <a:lnTo>
                    <a:pt x="51084" y="37730"/>
                  </a:lnTo>
                  <a:lnTo>
                    <a:pt x="51339" y="37122"/>
                  </a:lnTo>
                  <a:lnTo>
                    <a:pt x="51594" y="36514"/>
                  </a:lnTo>
                  <a:lnTo>
                    <a:pt x="51829" y="35887"/>
                  </a:lnTo>
                  <a:lnTo>
                    <a:pt x="52064" y="35259"/>
                  </a:lnTo>
                  <a:lnTo>
                    <a:pt x="52260" y="34612"/>
                  </a:lnTo>
                  <a:lnTo>
                    <a:pt x="52457" y="33985"/>
                  </a:lnTo>
                  <a:lnTo>
                    <a:pt x="52613" y="33338"/>
                  </a:lnTo>
                  <a:lnTo>
                    <a:pt x="52770" y="32690"/>
                  </a:lnTo>
                  <a:lnTo>
                    <a:pt x="52927" y="32043"/>
                  </a:lnTo>
                  <a:lnTo>
                    <a:pt x="53045" y="31396"/>
                  </a:lnTo>
                  <a:lnTo>
                    <a:pt x="53143" y="30729"/>
                  </a:lnTo>
                  <a:lnTo>
                    <a:pt x="53241" y="30082"/>
                  </a:lnTo>
                  <a:lnTo>
                    <a:pt x="53319" y="29416"/>
                  </a:lnTo>
                  <a:lnTo>
                    <a:pt x="53378" y="28749"/>
                  </a:lnTo>
                  <a:lnTo>
                    <a:pt x="53417" y="28082"/>
                  </a:lnTo>
                  <a:lnTo>
                    <a:pt x="53437" y="27396"/>
                  </a:lnTo>
                  <a:lnTo>
                    <a:pt x="53437" y="26729"/>
                  </a:lnTo>
                  <a:lnTo>
                    <a:pt x="53437" y="26062"/>
                  </a:lnTo>
                  <a:lnTo>
                    <a:pt x="53417" y="25376"/>
                  </a:lnTo>
                  <a:lnTo>
                    <a:pt x="53378" y="24709"/>
                  </a:lnTo>
                  <a:lnTo>
                    <a:pt x="53319" y="24043"/>
                  </a:lnTo>
                  <a:lnTo>
                    <a:pt x="53241" y="23376"/>
                  </a:lnTo>
                  <a:lnTo>
                    <a:pt x="53143" y="22729"/>
                  </a:lnTo>
                  <a:lnTo>
                    <a:pt x="53045" y="22062"/>
                  </a:lnTo>
                  <a:lnTo>
                    <a:pt x="52927" y="21415"/>
                  </a:lnTo>
                  <a:lnTo>
                    <a:pt x="52770" y="20768"/>
                  </a:lnTo>
                  <a:lnTo>
                    <a:pt x="52613" y="20121"/>
                  </a:lnTo>
                  <a:lnTo>
                    <a:pt x="52457" y="19473"/>
                  </a:lnTo>
                  <a:lnTo>
                    <a:pt x="52260" y="18826"/>
                  </a:lnTo>
                  <a:lnTo>
                    <a:pt x="52064" y="18199"/>
                  </a:lnTo>
                  <a:lnTo>
                    <a:pt x="51829" y="17571"/>
                  </a:lnTo>
                  <a:lnTo>
                    <a:pt x="51594" y="16944"/>
                  </a:lnTo>
                  <a:lnTo>
                    <a:pt x="51339" y="16316"/>
                  </a:lnTo>
                  <a:lnTo>
                    <a:pt x="51084" y="15728"/>
                  </a:lnTo>
                  <a:lnTo>
                    <a:pt x="50809" y="15140"/>
                  </a:lnTo>
                  <a:lnTo>
                    <a:pt x="50535" y="14571"/>
                  </a:lnTo>
                  <a:lnTo>
                    <a:pt x="50221" y="14002"/>
                  </a:lnTo>
                  <a:lnTo>
                    <a:pt x="49907" y="13434"/>
                  </a:lnTo>
                  <a:lnTo>
                    <a:pt x="49594" y="12885"/>
                  </a:lnTo>
                  <a:lnTo>
                    <a:pt x="49241" y="12336"/>
                  </a:lnTo>
                  <a:lnTo>
                    <a:pt x="48888" y="11806"/>
                  </a:lnTo>
                  <a:lnTo>
                    <a:pt x="48535" y="11277"/>
                  </a:lnTo>
                  <a:lnTo>
                    <a:pt x="48162" y="10747"/>
                  </a:lnTo>
                  <a:lnTo>
                    <a:pt x="47770" y="10237"/>
                  </a:lnTo>
                  <a:lnTo>
                    <a:pt x="47358" y="9747"/>
                  </a:lnTo>
                  <a:lnTo>
                    <a:pt x="46946" y="9257"/>
                  </a:lnTo>
                  <a:lnTo>
                    <a:pt x="46515" y="8767"/>
                  </a:lnTo>
                  <a:lnTo>
                    <a:pt x="46064" y="8296"/>
                  </a:lnTo>
                  <a:lnTo>
                    <a:pt x="45613" y="7825"/>
                  </a:lnTo>
                  <a:lnTo>
                    <a:pt x="45162" y="7374"/>
                  </a:lnTo>
                  <a:lnTo>
                    <a:pt x="44671" y="6943"/>
                  </a:lnTo>
                  <a:lnTo>
                    <a:pt x="44201" y="6511"/>
                  </a:lnTo>
                  <a:lnTo>
                    <a:pt x="43711" y="6100"/>
                  </a:lnTo>
                  <a:lnTo>
                    <a:pt x="43201" y="5688"/>
                  </a:lnTo>
                  <a:lnTo>
                    <a:pt x="42691" y="5296"/>
                  </a:lnTo>
                  <a:lnTo>
                    <a:pt x="42181" y="4923"/>
                  </a:lnTo>
                  <a:lnTo>
                    <a:pt x="41652" y="4550"/>
                  </a:lnTo>
                  <a:lnTo>
                    <a:pt x="41102" y="4197"/>
                  </a:lnTo>
                  <a:lnTo>
                    <a:pt x="40573" y="3864"/>
                  </a:lnTo>
                  <a:lnTo>
                    <a:pt x="40004" y="3531"/>
                  </a:lnTo>
                  <a:lnTo>
                    <a:pt x="39455" y="3217"/>
                  </a:lnTo>
                  <a:lnTo>
                    <a:pt x="38887" y="2923"/>
                  </a:lnTo>
                  <a:lnTo>
                    <a:pt x="38298" y="2629"/>
                  </a:lnTo>
                  <a:lnTo>
                    <a:pt x="37710" y="2354"/>
                  </a:lnTo>
                  <a:lnTo>
                    <a:pt x="37122" y="2099"/>
                  </a:lnTo>
                  <a:lnTo>
                    <a:pt x="36514" y="1844"/>
                  </a:lnTo>
                  <a:lnTo>
                    <a:pt x="35886" y="1609"/>
                  </a:lnTo>
                  <a:lnTo>
                    <a:pt x="35259" y="1393"/>
                  </a:lnTo>
                  <a:lnTo>
                    <a:pt x="34612" y="1197"/>
                  </a:lnTo>
                  <a:lnTo>
                    <a:pt x="33984" y="1001"/>
                  </a:lnTo>
                  <a:lnTo>
                    <a:pt x="33337" y="825"/>
                  </a:lnTo>
                  <a:lnTo>
                    <a:pt x="32690" y="668"/>
                  </a:lnTo>
                  <a:lnTo>
                    <a:pt x="32043" y="530"/>
                  </a:lnTo>
                  <a:lnTo>
                    <a:pt x="31376" y="413"/>
                  </a:lnTo>
                  <a:lnTo>
                    <a:pt x="30729" y="295"/>
                  </a:lnTo>
                  <a:lnTo>
                    <a:pt x="30062" y="217"/>
                  </a:lnTo>
                  <a:lnTo>
                    <a:pt x="29395" y="138"/>
                  </a:lnTo>
                  <a:lnTo>
                    <a:pt x="28729" y="79"/>
                  </a:lnTo>
                  <a:lnTo>
                    <a:pt x="28062" y="40"/>
                  </a:lnTo>
                  <a:lnTo>
                    <a:pt x="27395" y="21"/>
                  </a:lnTo>
                  <a:lnTo>
                    <a:pt x="267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11"/>
          <p:cNvGrpSpPr/>
          <p:nvPr/>
        </p:nvGrpSpPr>
        <p:grpSpPr>
          <a:xfrm>
            <a:off x="329600" y="4214388"/>
            <a:ext cx="8484800" cy="776713"/>
            <a:chOff x="329600" y="4214388"/>
            <a:chExt cx="8484800" cy="776713"/>
          </a:xfrm>
        </p:grpSpPr>
        <p:grpSp>
          <p:nvGrpSpPr>
            <p:cNvPr id="465" name="Google Shape;465;p11"/>
            <p:cNvGrpSpPr/>
            <p:nvPr/>
          </p:nvGrpSpPr>
          <p:grpSpPr>
            <a:xfrm>
              <a:off x="8047150" y="4272875"/>
              <a:ext cx="767250" cy="718225"/>
              <a:chOff x="5215250" y="4706200"/>
              <a:chExt cx="767250" cy="718225"/>
            </a:xfrm>
          </p:grpSpPr>
          <p:sp>
            <p:nvSpPr>
              <p:cNvPr id="466" name="Google Shape;466;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11"/>
            <p:cNvGrpSpPr/>
            <p:nvPr/>
          </p:nvGrpSpPr>
          <p:grpSpPr>
            <a:xfrm>
              <a:off x="329600" y="4214388"/>
              <a:ext cx="767250" cy="718225"/>
              <a:chOff x="5215250" y="4706200"/>
              <a:chExt cx="767250" cy="718225"/>
            </a:xfrm>
          </p:grpSpPr>
          <p:sp>
            <p:nvSpPr>
              <p:cNvPr id="487" name="Google Shape;487;p11"/>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0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08"/>
        <p:cNvGrpSpPr/>
        <p:nvPr/>
      </p:nvGrpSpPr>
      <p:grpSpPr>
        <a:xfrm>
          <a:off x="0" y="0"/>
          <a:ext cx="0" cy="0"/>
          <a:chOff x="0" y="0"/>
          <a:chExt cx="0" cy="0"/>
        </a:xfrm>
      </p:grpSpPr>
      <p:sp>
        <p:nvSpPr>
          <p:cNvPr id="509" name="Google Shape;5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0" name="Google Shape;510;p13"/>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1" name="Google Shape;511;p13"/>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2" name="Google Shape;512;p13"/>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3" name="Google Shape;513;p13"/>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4" name="Google Shape;514;p13"/>
          <p:cNvSpPr txBox="1">
            <a:spLocks noGrp="1"/>
          </p:cNvSpPr>
          <p:nvPr>
            <p:ph type="title" idx="5" hasCustomPrompt="1"/>
          </p:nvPr>
        </p:nvSpPr>
        <p:spPr>
          <a:xfrm>
            <a:off x="141537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5" name="Google Shape;515;p13"/>
          <p:cNvSpPr txBox="1">
            <a:spLocks noGrp="1"/>
          </p:cNvSpPr>
          <p:nvPr>
            <p:ph type="title" idx="6" hasCustomPrompt="1"/>
          </p:nvPr>
        </p:nvSpPr>
        <p:spPr>
          <a:xfrm>
            <a:off x="4121400"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6" name="Google Shape;516;p13"/>
          <p:cNvSpPr txBox="1">
            <a:spLocks noGrp="1"/>
          </p:cNvSpPr>
          <p:nvPr>
            <p:ph type="title" idx="7" hasCustomPrompt="1"/>
          </p:nvPr>
        </p:nvSpPr>
        <p:spPr>
          <a:xfrm>
            <a:off x="141537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7" name="Google Shape;517;p13"/>
          <p:cNvSpPr txBox="1">
            <a:spLocks noGrp="1"/>
          </p:cNvSpPr>
          <p:nvPr>
            <p:ph type="title" idx="8" hasCustomPrompt="1"/>
          </p:nvPr>
        </p:nvSpPr>
        <p:spPr>
          <a:xfrm>
            <a:off x="4121400"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18" name="Google Shape;518;p13"/>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19" name="Google Shape;519;p13"/>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20" name="Google Shape;520;p13"/>
          <p:cNvSpPr txBox="1">
            <a:spLocks noGrp="1"/>
          </p:cNvSpPr>
          <p:nvPr>
            <p:ph type="title" idx="14" hasCustomPrompt="1"/>
          </p:nvPr>
        </p:nvSpPr>
        <p:spPr>
          <a:xfrm>
            <a:off x="6827425" y="3205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1" name="Google Shape;521;p13"/>
          <p:cNvSpPr txBox="1">
            <a:spLocks noGrp="1"/>
          </p:cNvSpPr>
          <p:nvPr>
            <p:ph type="title" idx="15" hasCustomPrompt="1"/>
          </p:nvPr>
        </p:nvSpPr>
        <p:spPr>
          <a:xfrm>
            <a:off x="6827425" y="1300975"/>
            <a:ext cx="901200" cy="365700"/>
          </a:xfrm>
          <a:prstGeom prst="rect">
            <a:avLst/>
          </a:prstGeom>
          <a:noFill/>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2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22" name="Google Shape;522;p13"/>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3" name="Google Shape;523;p13"/>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4" name="Google Shape;524;p13"/>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5" name="Google Shape;525;p13"/>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6" name="Google Shape;526;p13"/>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sp>
        <p:nvSpPr>
          <p:cNvPr id="527" name="Google Shape;527;p13"/>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Font typeface="MuseoModerno"/>
              <a:buNone/>
              <a:defRPr sz="1800" b="1">
                <a:latin typeface="MuseoModerno"/>
                <a:ea typeface="MuseoModerno"/>
                <a:cs typeface="MuseoModerno"/>
                <a:sym typeface="MuseoModerno"/>
              </a:defRPr>
            </a:lvl1pPr>
            <a:lvl2pPr lvl="1"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2pPr>
            <a:lvl3pPr lvl="2"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3pPr>
            <a:lvl4pPr lvl="3"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4pPr>
            <a:lvl5pPr lvl="4"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5pPr>
            <a:lvl6pPr lvl="5"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6pPr>
            <a:lvl7pPr lvl="6"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7pPr>
            <a:lvl8pPr lvl="7"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8pPr>
            <a:lvl9pPr lvl="8" algn="ctr" rtl="0">
              <a:lnSpc>
                <a:spcPct val="115000"/>
              </a:lnSpc>
              <a:spcBef>
                <a:spcPts val="0"/>
              </a:spcBef>
              <a:spcAft>
                <a:spcPts val="0"/>
              </a:spcAft>
              <a:buSzPts val="2400"/>
              <a:buFont typeface="MuseoModerno"/>
              <a:buNone/>
              <a:defRPr sz="2400" b="1">
                <a:latin typeface="MuseoModerno"/>
                <a:ea typeface="MuseoModerno"/>
                <a:cs typeface="MuseoModerno"/>
                <a:sym typeface="MuseoModerno"/>
              </a:defRPr>
            </a:lvl9pPr>
          </a:lstStyle>
          <a:p>
            <a:endParaRPr/>
          </a:p>
        </p:txBody>
      </p:sp>
      <p:grpSp>
        <p:nvGrpSpPr>
          <p:cNvPr id="528" name="Google Shape;528;p13"/>
          <p:cNvGrpSpPr/>
          <p:nvPr/>
        </p:nvGrpSpPr>
        <p:grpSpPr>
          <a:xfrm>
            <a:off x="-1069325" y="4250977"/>
            <a:ext cx="11282650" cy="1792300"/>
            <a:chOff x="-1069325" y="4250977"/>
            <a:chExt cx="11282650" cy="1792300"/>
          </a:xfrm>
        </p:grpSpPr>
        <p:sp>
          <p:nvSpPr>
            <p:cNvPr id="529" name="Google Shape;529;p13"/>
            <p:cNvSpPr/>
            <p:nvPr/>
          </p:nvSpPr>
          <p:spPr>
            <a:xfrm>
              <a:off x="-1069325" y="426072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8430775" y="4250977"/>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1" name="Google Shape;531;p13"/>
          <p:cNvGrpSpPr/>
          <p:nvPr/>
        </p:nvGrpSpPr>
        <p:grpSpPr>
          <a:xfrm>
            <a:off x="4188375" y="-331137"/>
            <a:ext cx="767250" cy="5810338"/>
            <a:chOff x="4188375" y="-331137"/>
            <a:chExt cx="767250" cy="5810338"/>
          </a:xfrm>
        </p:grpSpPr>
        <p:grpSp>
          <p:nvGrpSpPr>
            <p:cNvPr id="532" name="Google Shape;532;p13"/>
            <p:cNvGrpSpPr/>
            <p:nvPr/>
          </p:nvGrpSpPr>
          <p:grpSpPr>
            <a:xfrm>
              <a:off x="4188375" y="-331137"/>
              <a:ext cx="767250" cy="718225"/>
              <a:chOff x="5215250" y="4706200"/>
              <a:chExt cx="767250" cy="718225"/>
            </a:xfrm>
          </p:grpSpPr>
          <p:sp>
            <p:nvSpPr>
              <p:cNvPr id="533" name="Google Shape;533;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 name="Google Shape;553;p13"/>
            <p:cNvGrpSpPr/>
            <p:nvPr/>
          </p:nvGrpSpPr>
          <p:grpSpPr>
            <a:xfrm>
              <a:off x="4188375" y="4760975"/>
              <a:ext cx="767250" cy="718225"/>
              <a:chOff x="5215250" y="4706200"/>
              <a:chExt cx="767250" cy="718225"/>
            </a:xfrm>
          </p:grpSpPr>
          <p:sp>
            <p:nvSpPr>
              <p:cNvPr id="554" name="Google Shape;554;p13"/>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1pPr>
            <a:lvl2pPr lvl="1"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2pPr>
            <a:lvl3pPr lvl="2"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3pPr>
            <a:lvl4pPr lvl="3"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4pPr>
            <a:lvl5pPr lvl="4"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5pPr>
            <a:lvl6pPr lvl="5"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6pPr>
            <a:lvl7pPr lvl="6"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7pPr>
            <a:lvl8pPr lvl="7"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8pPr>
            <a:lvl9pPr lvl="8" rtl="0">
              <a:spcBef>
                <a:spcPts val="0"/>
              </a:spcBef>
              <a:spcAft>
                <a:spcPts val="0"/>
              </a:spcAft>
              <a:buClr>
                <a:schemeClr val="dk1"/>
              </a:buClr>
              <a:buSzPts val="3000"/>
              <a:buFont typeface="MuseoModerno"/>
              <a:buNone/>
              <a:defRPr sz="3000" b="1">
                <a:solidFill>
                  <a:schemeClr val="dk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1pPr>
            <a:lvl2pPr marL="914400" lvl="1"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2pPr>
            <a:lvl3pPr marL="1371600" lvl="2"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3pPr>
            <a:lvl4pPr marL="1828800" lvl="3"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4pPr>
            <a:lvl5pPr marL="2286000" lvl="4"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5pPr>
            <a:lvl6pPr marL="2743200" lvl="5"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6pPr>
            <a:lvl7pPr marL="3200400" lvl="6"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7pPr>
            <a:lvl8pPr marL="3657600" lvl="7"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8pPr>
            <a:lvl9pPr marL="4114800" lvl="8" indent="-317500">
              <a:lnSpc>
                <a:spcPct val="115000"/>
              </a:lnSpc>
              <a:spcBef>
                <a:spcPts val="0"/>
              </a:spcBef>
              <a:spcAft>
                <a:spcPts val="0"/>
              </a:spcAft>
              <a:buClr>
                <a:schemeClr val="lt1"/>
              </a:buClr>
              <a:buSzPts val="1400"/>
              <a:buFont typeface="Figtree"/>
              <a:buChar char="■"/>
              <a:defRPr>
                <a:solidFill>
                  <a:schemeClr val="lt1"/>
                </a:solidFill>
                <a:latin typeface="Figtree"/>
                <a:ea typeface="Figtree"/>
                <a:cs typeface="Figtree"/>
                <a:sym typeface="Figtre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7" r:id="rId7"/>
    <p:sldLayoutId id="2147483658" r:id="rId8"/>
    <p:sldLayoutId id="2147483659" r:id="rId9"/>
    <p:sldLayoutId id="2147483663" r:id="rId10"/>
    <p:sldLayoutId id="2147483664" r:id="rId11"/>
    <p:sldLayoutId id="2147483667"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aclanthology.org/www.mt-archive.info/90/MTNI-1995-Hutchins.pdf"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s://time.com/6247678/openai-chatgpt-kenya-workers/" TargetMode="External"/><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menti.com/al13odojx7mn"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universaldependencies.org/format.html" TargetMode="External"/><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9"/>
        <p:cNvGrpSpPr/>
        <p:nvPr/>
      </p:nvGrpSpPr>
      <p:grpSpPr>
        <a:xfrm>
          <a:off x="0" y="0"/>
          <a:ext cx="0" cy="0"/>
          <a:chOff x="0" y="0"/>
          <a:chExt cx="0" cy="0"/>
        </a:xfrm>
      </p:grpSpPr>
      <p:sp>
        <p:nvSpPr>
          <p:cNvPr id="1440" name="Google Shape;1440;p32"/>
          <p:cNvSpPr txBox="1">
            <a:spLocks noGrp="1"/>
          </p:cNvSpPr>
          <p:nvPr>
            <p:ph type="ctrTitle"/>
          </p:nvPr>
        </p:nvSpPr>
        <p:spPr>
          <a:xfrm>
            <a:off x="1735650" y="926725"/>
            <a:ext cx="5672700" cy="277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dirty="0"/>
              <a:t>Bases de TAL</a:t>
            </a:r>
            <a:br>
              <a:rPr lang="en" sz="6000" dirty="0"/>
            </a:br>
            <a:endParaRPr sz="3500" dirty="0">
              <a:solidFill>
                <a:schemeClr val="lt1"/>
              </a:solidFill>
            </a:endParaRPr>
          </a:p>
        </p:txBody>
      </p:sp>
      <p:sp>
        <p:nvSpPr>
          <p:cNvPr id="1441" name="Google Shape;1441;p32"/>
          <p:cNvSpPr txBox="1">
            <a:spLocks noGrp="1"/>
          </p:cNvSpPr>
          <p:nvPr>
            <p:ph type="subTitle" idx="1"/>
          </p:nvPr>
        </p:nvSpPr>
        <p:spPr>
          <a:xfrm>
            <a:off x="1737864" y="3740974"/>
            <a:ext cx="5667600" cy="67508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Martina Barletta</a:t>
            </a:r>
          </a:p>
          <a:p>
            <a:pPr marL="0" lvl="0" indent="0" algn="ctr" rtl="0">
              <a:spcBef>
                <a:spcPts val="0"/>
              </a:spcBef>
              <a:spcAft>
                <a:spcPts val="0"/>
              </a:spcAft>
              <a:buNone/>
            </a:pPr>
            <a:r>
              <a:rPr lang="en" dirty="0"/>
              <a:t>Cours du 3-6 septembre 2024</a:t>
            </a:r>
            <a:endParaRPr dirty="0"/>
          </a:p>
        </p:txBody>
      </p:sp>
      <p:sp>
        <p:nvSpPr>
          <p:cNvPr id="1442" name="Google Shape;1442;p32"/>
          <p:cNvSpPr/>
          <p:nvPr/>
        </p:nvSpPr>
        <p:spPr>
          <a:xfrm>
            <a:off x="3680725" y="4608568"/>
            <a:ext cx="1782550" cy="1782550"/>
          </a:xfrm>
          <a:custGeom>
            <a:avLst/>
            <a:gdLst/>
            <a:ahLst/>
            <a:cxnLst/>
            <a:rect l="l" t="t" r="r" b="b"/>
            <a:pathLst>
              <a:path w="71302" h="71302" extrusionOk="0">
                <a:moveTo>
                  <a:pt x="35651" y="10021"/>
                </a:moveTo>
                <a:lnTo>
                  <a:pt x="36298" y="10041"/>
                </a:lnTo>
                <a:lnTo>
                  <a:pt x="36926" y="10060"/>
                </a:lnTo>
                <a:lnTo>
                  <a:pt x="37573" y="10100"/>
                </a:lnTo>
                <a:lnTo>
                  <a:pt x="38200" y="10158"/>
                </a:lnTo>
                <a:lnTo>
                  <a:pt x="38828" y="10217"/>
                </a:lnTo>
                <a:lnTo>
                  <a:pt x="39455" y="10315"/>
                </a:lnTo>
                <a:lnTo>
                  <a:pt x="40063" y="10413"/>
                </a:lnTo>
                <a:lnTo>
                  <a:pt x="40691" y="10531"/>
                </a:lnTo>
                <a:lnTo>
                  <a:pt x="41299" y="10649"/>
                </a:lnTo>
                <a:lnTo>
                  <a:pt x="41906" y="10805"/>
                </a:lnTo>
                <a:lnTo>
                  <a:pt x="42514" y="10962"/>
                </a:lnTo>
                <a:lnTo>
                  <a:pt x="43122" y="11139"/>
                </a:lnTo>
                <a:lnTo>
                  <a:pt x="43711" y="11315"/>
                </a:lnTo>
                <a:lnTo>
                  <a:pt x="44299" y="11511"/>
                </a:lnTo>
                <a:lnTo>
                  <a:pt x="44887" y="11727"/>
                </a:lnTo>
                <a:lnTo>
                  <a:pt x="45456" y="11962"/>
                </a:lnTo>
                <a:lnTo>
                  <a:pt x="46044" y="12217"/>
                </a:lnTo>
                <a:lnTo>
                  <a:pt x="46593" y="12472"/>
                </a:lnTo>
                <a:lnTo>
                  <a:pt x="47162" y="12747"/>
                </a:lnTo>
                <a:lnTo>
                  <a:pt x="47711" y="13041"/>
                </a:lnTo>
                <a:lnTo>
                  <a:pt x="48260" y="13335"/>
                </a:lnTo>
                <a:lnTo>
                  <a:pt x="48809" y="13649"/>
                </a:lnTo>
                <a:lnTo>
                  <a:pt x="49339" y="13982"/>
                </a:lnTo>
                <a:lnTo>
                  <a:pt x="49868" y="14316"/>
                </a:lnTo>
                <a:lnTo>
                  <a:pt x="50378" y="14669"/>
                </a:lnTo>
                <a:lnTo>
                  <a:pt x="50888" y="15041"/>
                </a:lnTo>
                <a:lnTo>
                  <a:pt x="51398" y="15433"/>
                </a:lnTo>
                <a:lnTo>
                  <a:pt x="51888" y="15826"/>
                </a:lnTo>
                <a:lnTo>
                  <a:pt x="52378" y="16237"/>
                </a:lnTo>
                <a:lnTo>
                  <a:pt x="52849" y="16649"/>
                </a:lnTo>
                <a:lnTo>
                  <a:pt x="53319" y="17081"/>
                </a:lnTo>
                <a:lnTo>
                  <a:pt x="53770" y="17532"/>
                </a:lnTo>
                <a:lnTo>
                  <a:pt x="54221" y="18002"/>
                </a:lnTo>
                <a:lnTo>
                  <a:pt x="54653" y="18453"/>
                </a:lnTo>
                <a:lnTo>
                  <a:pt x="55084" y="18944"/>
                </a:lnTo>
                <a:lnTo>
                  <a:pt x="55476" y="19414"/>
                </a:lnTo>
                <a:lnTo>
                  <a:pt x="55888" y="19924"/>
                </a:lnTo>
                <a:lnTo>
                  <a:pt x="56261" y="20414"/>
                </a:lnTo>
                <a:lnTo>
                  <a:pt x="56633" y="20924"/>
                </a:lnTo>
                <a:lnTo>
                  <a:pt x="56986" y="21454"/>
                </a:lnTo>
                <a:lnTo>
                  <a:pt x="57320" y="21963"/>
                </a:lnTo>
                <a:lnTo>
                  <a:pt x="57653" y="22513"/>
                </a:lnTo>
                <a:lnTo>
                  <a:pt x="57967" y="23042"/>
                </a:lnTo>
                <a:lnTo>
                  <a:pt x="58281" y="23591"/>
                </a:lnTo>
                <a:lnTo>
                  <a:pt x="58555" y="24140"/>
                </a:lnTo>
                <a:lnTo>
                  <a:pt x="58830" y="24709"/>
                </a:lnTo>
                <a:lnTo>
                  <a:pt x="59104" y="25277"/>
                </a:lnTo>
                <a:lnTo>
                  <a:pt x="59339" y="25846"/>
                </a:lnTo>
                <a:lnTo>
                  <a:pt x="59575" y="26415"/>
                </a:lnTo>
                <a:lnTo>
                  <a:pt x="59790" y="27003"/>
                </a:lnTo>
                <a:lnTo>
                  <a:pt x="59987" y="27591"/>
                </a:lnTo>
                <a:lnTo>
                  <a:pt x="60183" y="28199"/>
                </a:lnTo>
                <a:lnTo>
                  <a:pt x="60359" y="28788"/>
                </a:lnTo>
                <a:lnTo>
                  <a:pt x="60516" y="29396"/>
                </a:lnTo>
                <a:lnTo>
                  <a:pt x="60653" y="30003"/>
                </a:lnTo>
                <a:lnTo>
                  <a:pt x="60791" y="30611"/>
                </a:lnTo>
                <a:lnTo>
                  <a:pt x="60908" y="31239"/>
                </a:lnTo>
                <a:lnTo>
                  <a:pt x="61006" y="31866"/>
                </a:lnTo>
                <a:lnTo>
                  <a:pt x="61085" y="32474"/>
                </a:lnTo>
                <a:lnTo>
                  <a:pt x="61163" y="33121"/>
                </a:lnTo>
                <a:lnTo>
                  <a:pt x="61202" y="33749"/>
                </a:lnTo>
                <a:lnTo>
                  <a:pt x="61242" y="34376"/>
                </a:lnTo>
                <a:lnTo>
                  <a:pt x="61261" y="35024"/>
                </a:lnTo>
                <a:lnTo>
                  <a:pt x="61281" y="35651"/>
                </a:lnTo>
                <a:lnTo>
                  <a:pt x="61261" y="36298"/>
                </a:lnTo>
                <a:lnTo>
                  <a:pt x="61242" y="36926"/>
                </a:lnTo>
                <a:lnTo>
                  <a:pt x="61202" y="37573"/>
                </a:lnTo>
                <a:lnTo>
                  <a:pt x="61163" y="38200"/>
                </a:lnTo>
                <a:lnTo>
                  <a:pt x="61085" y="38828"/>
                </a:lnTo>
                <a:lnTo>
                  <a:pt x="61006" y="39455"/>
                </a:lnTo>
                <a:lnTo>
                  <a:pt x="60908" y="40083"/>
                </a:lnTo>
                <a:lnTo>
                  <a:pt x="60791" y="40691"/>
                </a:lnTo>
                <a:lnTo>
                  <a:pt x="60653" y="41318"/>
                </a:lnTo>
                <a:lnTo>
                  <a:pt x="60516" y="41926"/>
                </a:lnTo>
                <a:lnTo>
                  <a:pt x="60359" y="42514"/>
                </a:lnTo>
                <a:lnTo>
                  <a:pt x="60183" y="43122"/>
                </a:lnTo>
                <a:lnTo>
                  <a:pt x="59987" y="43711"/>
                </a:lnTo>
                <a:lnTo>
                  <a:pt x="59790" y="44299"/>
                </a:lnTo>
                <a:lnTo>
                  <a:pt x="59575" y="44887"/>
                </a:lnTo>
                <a:lnTo>
                  <a:pt x="59339" y="45476"/>
                </a:lnTo>
                <a:lnTo>
                  <a:pt x="59104" y="46044"/>
                </a:lnTo>
                <a:lnTo>
                  <a:pt x="58830" y="46613"/>
                </a:lnTo>
                <a:lnTo>
                  <a:pt x="58555" y="47162"/>
                </a:lnTo>
                <a:lnTo>
                  <a:pt x="58281" y="47731"/>
                </a:lnTo>
                <a:lnTo>
                  <a:pt x="57967" y="48260"/>
                </a:lnTo>
                <a:lnTo>
                  <a:pt x="57653" y="48809"/>
                </a:lnTo>
                <a:lnTo>
                  <a:pt x="57320" y="49339"/>
                </a:lnTo>
                <a:lnTo>
                  <a:pt x="56986" y="49868"/>
                </a:lnTo>
                <a:lnTo>
                  <a:pt x="56633" y="50378"/>
                </a:lnTo>
                <a:lnTo>
                  <a:pt x="56261" y="50888"/>
                </a:lnTo>
                <a:lnTo>
                  <a:pt x="55888" y="51398"/>
                </a:lnTo>
                <a:lnTo>
                  <a:pt x="55476" y="51888"/>
                </a:lnTo>
                <a:lnTo>
                  <a:pt x="55084" y="52378"/>
                </a:lnTo>
                <a:lnTo>
                  <a:pt x="54653" y="52849"/>
                </a:lnTo>
                <a:lnTo>
                  <a:pt x="54221" y="53319"/>
                </a:lnTo>
                <a:lnTo>
                  <a:pt x="53770" y="53770"/>
                </a:lnTo>
                <a:lnTo>
                  <a:pt x="53319" y="54222"/>
                </a:lnTo>
                <a:lnTo>
                  <a:pt x="52849" y="54653"/>
                </a:lnTo>
                <a:lnTo>
                  <a:pt x="52378" y="55084"/>
                </a:lnTo>
                <a:lnTo>
                  <a:pt x="51888" y="55496"/>
                </a:lnTo>
                <a:lnTo>
                  <a:pt x="51398" y="55888"/>
                </a:lnTo>
                <a:lnTo>
                  <a:pt x="50888" y="56261"/>
                </a:lnTo>
                <a:lnTo>
                  <a:pt x="50378" y="56634"/>
                </a:lnTo>
                <a:lnTo>
                  <a:pt x="49868" y="56986"/>
                </a:lnTo>
                <a:lnTo>
                  <a:pt x="49339" y="57339"/>
                </a:lnTo>
                <a:lnTo>
                  <a:pt x="48809" y="57673"/>
                </a:lnTo>
                <a:lnTo>
                  <a:pt x="48260" y="57987"/>
                </a:lnTo>
                <a:lnTo>
                  <a:pt x="47711" y="58281"/>
                </a:lnTo>
                <a:lnTo>
                  <a:pt x="47162" y="58575"/>
                </a:lnTo>
                <a:lnTo>
                  <a:pt x="46593" y="58849"/>
                </a:lnTo>
                <a:lnTo>
                  <a:pt x="46044" y="59104"/>
                </a:lnTo>
                <a:lnTo>
                  <a:pt x="45456" y="59340"/>
                </a:lnTo>
                <a:lnTo>
                  <a:pt x="44887" y="59575"/>
                </a:lnTo>
                <a:lnTo>
                  <a:pt x="44299" y="59791"/>
                </a:lnTo>
                <a:lnTo>
                  <a:pt x="43711" y="60006"/>
                </a:lnTo>
                <a:lnTo>
                  <a:pt x="43122" y="60183"/>
                </a:lnTo>
                <a:lnTo>
                  <a:pt x="42514" y="60359"/>
                </a:lnTo>
                <a:lnTo>
                  <a:pt x="41906" y="60516"/>
                </a:lnTo>
                <a:lnTo>
                  <a:pt x="41299" y="60654"/>
                </a:lnTo>
                <a:lnTo>
                  <a:pt x="40691" y="60791"/>
                </a:lnTo>
                <a:lnTo>
                  <a:pt x="40063" y="60908"/>
                </a:lnTo>
                <a:lnTo>
                  <a:pt x="39455" y="61006"/>
                </a:lnTo>
                <a:lnTo>
                  <a:pt x="38828" y="61085"/>
                </a:lnTo>
                <a:lnTo>
                  <a:pt x="38200" y="61163"/>
                </a:lnTo>
                <a:lnTo>
                  <a:pt x="37573" y="61222"/>
                </a:lnTo>
                <a:lnTo>
                  <a:pt x="36926" y="61261"/>
                </a:lnTo>
                <a:lnTo>
                  <a:pt x="36298" y="61281"/>
                </a:lnTo>
                <a:lnTo>
                  <a:pt x="35004" y="61281"/>
                </a:lnTo>
                <a:lnTo>
                  <a:pt x="34376" y="61261"/>
                </a:lnTo>
                <a:lnTo>
                  <a:pt x="33729" y="61222"/>
                </a:lnTo>
                <a:lnTo>
                  <a:pt x="33102" y="61163"/>
                </a:lnTo>
                <a:lnTo>
                  <a:pt x="32474" y="61085"/>
                </a:lnTo>
                <a:lnTo>
                  <a:pt x="31847" y="61006"/>
                </a:lnTo>
                <a:lnTo>
                  <a:pt x="31239" y="60908"/>
                </a:lnTo>
                <a:lnTo>
                  <a:pt x="30611" y="60791"/>
                </a:lnTo>
                <a:lnTo>
                  <a:pt x="30003" y="60654"/>
                </a:lnTo>
                <a:lnTo>
                  <a:pt x="29395" y="60516"/>
                </a:lnTo>
                <a:lnTo>
                  <a:pt x="28788" y="60359"/>
                </a:lnTo>
                <a:lnTo>
                  <a:pt x="28180" y="60183"/>
                </a:lnTo>
                <a:lnTo>
                  <a:pt x="27591" y="60006"/>
                </a:lnTo>
                <a:lnTo>
                  <a:pt x="27003" y="59791"/>
                </a:lnTo>
                <a:lnTo>
                  <a:pt x="26415" y="59575"/>
                </a:lnTo>
                <a:lnTo>
                  <a:pt x="25846" y="59340"/>
                </a:lnTo>
                <a:lnTo>
                  <a:pt x="25258" y="59104"/>
                </a:lnTo>
                <a:lnTo>
                  <a:pt x="24709" y="58849"/>
                </a:lnTo>
                <a:lnTo>
                  <a:pt x="24140" y="58575"/>
                </a:lnTo>
                <a:lnTo>
                  <a:pt x="23591" y="58281"/>
                </a:lnTo>
                <a:lnTo>
                  <a:pt x="23042" y="57987"/>
                </a:lnTo>
                <a:lnTo>
                  <a:pt x="22493" y="57673"/>
                </a:lnTo>
                <a:lnTo>
                  <a:pt x="21963" y="57339"/>
                </a:lnTo>
                <a:lnTo>
                  <a:pt x="21434" y="56986"/>
                </a:lnTo>
                <a:lnTo>
                  <a:pt x="20924" y="56634"/>
                </a:lnTo>
                <a:lnTo>
                  <a:pt x="20414" y="56261"/>
                </a:lnTo>
                <a:lnTo>
                  <a:pt x="19904" y="55888"/>
                </a:lnTo>
                <a:lnTo>
                  <a:pt x="19414" y="55496"/>
                </a:lnTo>
                <a:lnTo>
                  <a:pt x="18924" y="55084"/>
                </a:lnTo>
                <a:lnTo>
                  <a:pt x="18453" y="54653"/>
                </a:lnTo>
                <a:lnTo>
                  <a:pt x="17983" y="54222"/>
                </a:lnTo>
                <a:lnTo>
                  <a:pt x="17532" y="53770"/>
                </a:lnTo>
                <a:lnTo>
                  <a:pt x="17080" y="53319"/>
                </a:lnTo>
                <a:lnTo>
                  <a:pt x="16649" y="52849"/>
                </a:lnTo>
                <a:lnTo>
                  <a:pt x="16218" y="52378"/>
                </a:lnTo>
                <a:lnTo>
                  <a:pt x="15825" y="51888"/>
                </a:lnTo>
                <a:lnTo>
                  <a:pt x="15414" y="51398"/>
                </a:lnTo>
                <a:lnTo>
                  <a:pt x="15041" y="50888"/>
                </a:lnTo>
                <a:lnTo>
                  <a:pt x="14669" y="50378"/>
                </a:lnTo>
                <a:lnTo>
                  <a:pt x="14316" y="49868"/>
                </a:lnTo>
                <a:lnTo>
                  <a:pt x="13982" y="49339"/>
                </a:lnTo>
                <a:lnTo>
                  <a:pt x="13649" y="48809"/>
                </a:lnTo>
                <a:lnTo>
                  <a:pt x="13335" y="48260"/>
                </a:lnTo>
                <a:lnTo>
                  <a:pt x="13021" y="47731"/>
                </a:lnTo>
                <a:lnTo>
                  <a:pt x="12747" y="47162"/>
                </a:lnTo>
                <a:lnTo>
                  <a:pt x="12472" y="46613"/>
                </a:lnTo>
                <a:lnTo>
                  <a:pt x="12217" y="46044"/>
                </a:lnTo>
                <a:lnTo>
                  <a:pt x="11962" y="45476"/>
                </a:lnTo>
                <a:lnTo>
                  <a:pt x="11727" y="44887"/>
                </a:lnTo>
                <a:lnTo>
                  <a:pt x="11511" y="44299"/>
                </a:lnTo>
                <a:lnTo>
                  <a:pt x="11315" y="43711"/>
                </a:lnTo>
                <a:lnTo>
                  <a:pt x="11119" y="43122"/>
                </a:lnTo>
                <a:lnTo>
                  <a:pt x="10943" y="42514"/>
                </a:lnTo>
                <a:lnTo>
                  <a:pt x="10786" y="41926"/>
                </a:lnTo>
                <a:lnTo>
                  <a:pt x="10649" y="41318"/>
                </a:lnTo>
                <a:lnTo>
                  <a:pt x="10511" y="40691"/>
                </a:lnTo>
                <a:lnTo>
                  <a:pt x="10394" y="40083"/>
                </a:lnTo>
                <a:lnTo>
                  <a:pt x="10296" y="39455"/>
                </a:lnTo>
                <a:lnTo>
                  <a:pt x="10217" y="38828"/>
                </a:lnTo>
                <a:lnTo>
                  <a:pt x="10158" y="38200"/>
                </a:lnTo>
                <a:lnTo>
                  <a:pt x="10099" y="37573"/>
                </a:lnTo>
                <a:lnTo>
                  <a:pt x="10060" y="36926"/>
                </a:lnTo>
                <a:lnTo>
                  <a:pt x="10041" y="36298"/>
                </a:lnTo>
                <a:lnTo>
                  <a:pt x="10021" y="35651"/>
                </a:lnTo>
                <a:lnTo>
                  <a:pt x="10041" y="35024"/>
                </a:lnTo>
                <a:lnTo>
                  <a:pt x="10060" y="34376"/>
                </a:lnTo>
                <a:lnTo>
                  <a:pt x="10099" y="33749"/>
                </a:lnTo>
                <a:lnTo>
                  <a:pt x="10158" y="33121"/>
                </a:lnTo>
                <a:lnTo>
                  <a:pt x="10217" y="32474"/>
                </a:lnTo>
                <a:lnTo>
                  <a:pt x="10296" y="31866"/>
                </a:lnTo>
                <a:lnTo>
                  <a:pt x="10394" y="31239"/>
                </a:lnTo>
                <a:lnTo>
                  <a:pt x="10511" y="30611"/>
                </a:lnTo>
                <a:lnTo>
                  <a:pt x="10649" y="30003"/>
                </a:lnTo>
                <a:lnTo>
                  <a:pt x="10786" y="29396"/>
                </a:lnTo>
                <a:lnTo>
                  <a:pt x="10943" y="28788"/>
                </a:lnTo>
                <a:lnTo>
                  <a:pt x="11119" y="28199"/>
                </a:lnTo>
                <a:lnTo>
                  <a:pt x="11315" y="27591"/>
                </a:lnTo>
                <a:lnTo>
                  <a:pt x="11511" y="27003"/>
                </a:lnTo>
                <a:lnTo>
                  <a:pt x="11727" y="26415"/>
                </a:lnTo>
                <a:lnTo>
                  <a:pt x="11962" y="25846"/>
                </a:lnTo>
                <a:lnTo>
                  <a:pt x="12217" y="25277"/>
                </a:lnTo>
                <a:lnTo>
                  <a:pt x="12472" y="24709"/>
                </a:lnTo>
                <a:lnTo>
                  <a:pt x="12747" y="24140"/>
                </a:lnTo>
                <a:lnTo>
                  <a:pt x="13021" y="23591"/>
                </a:lnTo>
                <a:lnTo>
                  <a:pt x="13335" y="23042"/>
                </a:lnTo>
                <a:lnTo>
                  <a:pt x="13649" y="22513"/>
                </a:lnTo>
                <a:lnTo>
                  <a:pt x="13982" y="21963"/>
                </a:lnTo>
                <a:lnTo>
                  <a:pt x="14316" y="21454"/>
                </a:lnTo>
                <a:lnTo>
                  <a:pt x="14669" y="20924"/>
                </a:lnTo>
                <a:lnTo>
                  <a:pt x="15041" y="20414"/>
                </a:lnTo>
                <a:lnTo>
                  <a:pt x="15414" y="19924"/>
                </a:lnTo>
                <a:lnTo>
                  <a:pt x="15825" y="19414"/>
                </a:lnTo>
                <a:lnTo>
                  <a:pt x="16218" y="18944"/>
                </a:lnTo>
                <a:lnTo>
                  <a:pt x="16649" y="18453"/>
                </a:lnTo>
                <a:lnTo>
                  <a:pt x="17080" y="18002"/>
                </a:lnTo>
                <a:lnTo>
                  <a:pt x="17532" y="17532"/>
                </a:lnTo>
                <a:lnTo>
                  <a:pt x="17983" y="17081"/>
                </a:lnTo>
                <a:lnTo>
                  <a:pt x="18453" y="16649"/>
                </a:lnTo>
                <a:lnTo>
                  <a:pt x="18924" y="16237"/>
                </a:lnTo>
                <a:lnTo>
                  <a:pt x="19414" y="15826"/>
                </a:lnTo>
                <a:lnTo>
                  <a:pt x="19904" y="15433"/>
                </a:lnTo>
                <a:lnTo>
                  <a:pt x="20414" y="15041"/>
                </a:lnTo>
                <a:lnTo>
                  <a:pt x="20924" y="14669"/>
                </a:lnTo>
                <a:lnTo>
                  <a:pt x="21434" y="14316"/>
                </a:lnTo>
                <a:lnTo>
                  <a:pt x="21963" y="13982"/>
                </a:lnTo>
                <a:lnTo>
                  <a:pt x="22493" y="13649"/>
                </a:lnTo>
                <a:lnTo>
                  <a:pt x="23042" y="13335"/>
                </a:lnTo>
                <a:lnTo>
                  <a:pt x="23591" y="13041"/>
                </a:lnTo>
                <a:lnTo>
                  <a:pt x="24140" y="12747"/>
                </a:lnTo>
                <a:lnTo>
                  <a:pt x="24709" y="12472"/>
                </a:lnTo>
                <a:lnTo>
                  <a:pt x="25258" y="12217"/>
                </a:lnTo>
                <a:lnTo>
                  <a:pt x="25846" y="11962"/>
                </a:lnTo>
                <a:lnTo>
                  <a:pt x="26415" y="11727"/>
                </a:lnTo>
                <a:lnTo>
                  <a:pt x="27003" y="11511"/>
                </a:lnTo>
                <a:lnTo>
                  <a:pt x="27591" y="11315"/>
                </a:lnTo>
                <a:lnTo>
                  <a:pt x="28180" y="11139"/>
                </a:lnTo>
                <a:lnTo>
                  <a:pt x="28788" y="10962"/>
                </a:lnTo>
                <a:lnTo>
                  <a:pt x="29395" y="10805"/>
                </a:lnTo>
                <a:lnTo>
                  <a:pt x="30003" y="10649"/>
                </a:lnTo>
                <a:lnTo>
                  <a:pt x="30611" y="10531"/>
                </a:lnTo>
                <a:lnTo>
                  <a:pt x="31239" y="10413"/>
                </a:lnTo>
                <a:lnTo>
                  <a:pt x="31847" y="10315"/>
                </a:lnTo>
                <a:lnTo>
                  <a:pt x="32474" y="10217"/>
                </a:lnTo>
                <a:lnTo>
                  <a:pt x="33102" y="10158"/>
                </a:lnTo>
                <a:lnTo>
                  <a:pt x="33729" y="10100"/>
                </a:lnTo>
                <a:lnTo>
                  <a:pt x="34376" y="10060"/>
                </a:lnTo>
                <a:lnTo>
                  <a:pt x="35004" y="10041"/>
                </a:lnTo>
                <a:lnTo>
                  <a:pt x="35651" y="10021"/>
                </a:lnTo>
                <a:close/>
                <a:moveTo>
                  <a:pt x="35651" y="0"/>
                </a:moveTo>
                <a:lnTo>
                  <a:pt x="34749" y="20"/>
                </a:lnTo>
                <a:lnTo>
                  <a:pt x="33847" y="59"/>
                </a:lnTo>
                <a:lnTo>
                  <a:pt x="32964" y="99"/>
                </a:lnTo>
                <a:lnTo>
                  <a:pt x="32062" y="177"/>
                </a:lnTo>
                <a:lnTo>
                  <a:pt x="31180" y="275"/>
                </a:lnTo>
                <a:lnTo>
                  <a:pt x="30297" y="412"/>
                </a:lnTo>
                <a:lnTo>
                  <a:pt x="29435" y="550"/>
                </a:lnTo>
                <a:lnTo>
                  <a:pt x="28552" y="706"/>
                </a:lnTo>
                <a:lnTo>
                  <a:pt x="27689" y="903"/>
                </a:lnTo>
                <a:lnTo>
                  <a:pt x="26827" y="1099"/>
                </a:lnTo>
                <a:lnTo>
                  <a:pt x="25964" y="1334"/>
                </a:lnTo>
                <a:lnTo>
                  <a:pt x="25120" y="1589"/>
                </a:lnTo>
                <a:lnTo>
                  <a:pt x="24277" y="1863"/>
                </a:lnTo>
                <a:lnTo>
                  <a:pt x="23434" y="2158"/>
                </a:lnTo>
                <a:lnTo>
                  <a:pt x="22610" y="2471"/>
                </a:lnTo>
                <a:lnTo>
                  <a:pt x="21767" y="2805"/>
                </a:lnTo>
                <a:lnTo>
                  <a:pt x="20983" y="3158"/>
                </a:lnTo>
                <a:lnTo>
                  <a:pt x="20198" y="3511"/>
                </a:lnTo>
                <a:lnTo>
                  <a:pt x="19434" y="3903"/>
                </a:lnTo>
                <a:lnTo>
                  <a:pt x="18669" y="4295"/>
                </a:lnTo>
                <a:lnTo>
                  <a:pt x="17924" y="4726"/>
                </a:lnTo>
                <a:lnTo>
                  <a:pt x="17179" y="5158"/>
                </a:lnTo>
                <a:lnTo>
                  <a:pt x="16453" y="5609"/>
                </a:lnTo>
                <a:lnTo>
                  <a:pt x="15747" y="6080"/>
                </a:lnTo>
                <a:lnTo>
                  <a:pt x="15041" y="6570"/>
                </a:lnTo>
                <a:lnTo>
                  <a:pt x="14355" y="7060"/>
                </a:lnTo>
                <a:lnTo>
                  <a:pt x="13668" y="7589"/>
                </a:lnTo>
                <a:lnTo>
                  <a:pt x="13002" y="8119"/>
                </a:lnTo>
                <a:lnTo>
                  <a:pt x="12335" y="8688"/>
                </a:lnTo>
                <a:lnTo>
                  <a:pt x="11688" y="9256"/>
                </a:lnTo>
                <a:lnTo>
                  <a:pt x="11060" y="9845"/>
                </a:lnTo>
                <a:lnTo>
                  <a:pt x="10433" y="10452"/>
                </a:lnTo>
                <a:lnTo>
                  <a:pt x="9845" y="11060"/>
                </a:lnTo>
                <a:lnTo>
                  <a:pt x="9256" y="11708"/>
                </a:lnTo>
                <a:lnTo>
                  <a:pt x="8668" y="12355"/>
                </a:lnTo>
                <a:lnTo>
                  <a:pt x="8119" y="13002"/>
                </a:lnTo>
                <a:lnTo>
                  <a:pt x="7589" y="13668"/>
                </a:lnTo>
                <a:lnTo>
                  <a:pt x="7060" y="14355"/>
                </a:lnTo>
                <a:lnTo>
                  <a:pt x="6550" y="15041"/>
                </a:lnTo>
                <a:lnTo>
                  <a:pt x="6079" y="15747"/>
                </a:lnTo>
                <a:lnTo>
                  <a:pt x="5609" y="16473"/>
                </a:lnTo>
                <a:lnTo>
                  <a:pt x="5138" y="17198"/>
                </a:lnTo>
                <a:lnTo>
                  <a:pt x="4707" y="17924"/>
                </a:lnTo>
                <a:lnTo>
                  <a:pt x="4295" y="18669"/>
                </a:lnTo>
                <a:lnTo>
                  <a:pt x="3903" y="19434"/>
                </a:lnTo>
                <a:lnTo>
                  <a:pt x="3511" y="20199"/>
                </a:lnTo>
                <a:lnTo>
                  <a:pt x="3158" y="20983"/>
                </a:lnTo>
                <a:lnTo>
                  <a:pt x="2805" y="21787"/>
                </a:lnTo>
                <a:lnTo>
                  <a:pt x="2471" y="22611"/>
                </a:lnTo>
                <a:lnTo>
                  <a:pt x="2157" y="23434"/>
                </a:lnTo>
                <a:lnTo>
                  <a:pt x="1863" y="24277"/>
                </a:lnTo>
                <a:lnTo>
                  <a:pt x="1589" y="25121"/>
                </a:lnTo>
                <a:lnTo>
                  <a:pt x="1334" y="25983"/>
                </a:lnTo>
                <a:lnTo>
                  <a:pt x="1099" y="26827"/>
                </a:lnTo>
                <a:lnTo>
                  <a:pt x="883" y="27689"/>
                </a:lnTo>
                <a:lnTo>
                  <a:pt x="706" y="28572"/>
                </a:lnTo>
                <a:lnTo>
                  <a:pt x="549" y="29435"/>
                </a:lnTo>
                <a:lnTo>
                  <a:pt x="393" y="30317"/>
                </a:lnTo>
                <a:lnTo>
                  <a:pt x="275" y="31200"/>
                </a:lnTo>
                <a:lnTo>
                  <a:pt x="177" y="32082"/>
                </a:lnTo>
                <a:lnTo>
                  <a:pt x="98" y="32965"/>
                </a:lnTo>
                <a:lnTo>
                  <a:pt x="40" y="33867"/>
                </a:lnTo>
                <a:lnTo>
                  <a:pt x="20" y="34749"/>
                </a:lnTo>
                <a:lnTo>
                  <a:pt x="0" y="35651"/>
                </a:lnTo>
                <a:lnTo>
                  <a:pt x="20" y="36553"/>
                </a:lnTo>
                <a:lnTo>
                  <a:pt x="40" y="37455"/>
                </a:lnTo>
                <a:lnTo>
                  <a:pt x="98" y="38338"/>
                </a:lnTo>
                <a:lnTo>
                  <a:pt x="177" y="39240"/>
                </a:lnTo>
                <a:lnTo>
                  <a:pt x="275" y="40122"/>
                </a:lnTo>
                <a:lnTo>
                  <a:pt x="393" y="41005"/>
                </a:lnTo>
                <a:lnTo>
                  <a:pt x="549" y="41887"/>
                </a:lnTo>
                <a:lnTo>
                  <a:pt x="706" y="42750"/>
                </a:lnTo>
                <a:lnTo>
                  <a:pt x="883" y="43613"/>
                </a:lnTo>
                <a:lnTo>
                  <a:pt x="1099" y="44475"/>
                </a:lnTo>
                <a:lnTo>
                  <a:pt x="1334" y="45338"/>
                </a:lnTo>
                <a:lnTo>
                  <a:pt x="1589" y="46181"/>
                </a:lnTo>
                <a:lnTo>
                  <a:pt x="1863" y="47025"/>
                </a:lnTo>
                <a:lnTo>
                  <a:pt x="2157" y="47868"/>
                </a:lnTo>
                <a:lnTo>
                  <a:pt x="2471" y="48711"/>
                </a:lnTo>
                <a:lnTo>
                  <a:pt x="2805" y="49535"/>
                </a:lnTo>
                <a:lnTo>
                  <a:pt x="3158" y="50319"/>
                </a:lnTo>
                <a:lnTo>
                  <a:pt x="3511" y="51104"/>
                </a:lnTo>
                <a:lnTo>
                  <a:pt x="3903" y="51868"/>
                </a:lnTo>
                <a:lnTo>
                  <a:pt x="4295" y="52633"/>
                </a:lnTo>
                <a:lnTo>
                  <a:pt x="4707" y="53378"/>
                </a:lnTo>
                <a:lnTo>
                  <a:pt x="5138" y="54123"/>
                </a:lnTo>
                <a:lnTo>
                  <a:pt x="5609" y="54849"/>
                </a:lnTo>
                <a:lnTo>
                  <a:pt x="6079" y="55575"/>
                </a:lnTo>
                <a:lnTo>
                  <a:pt x="6550" y="56261"/>
                </a:lnTo>
                <a:lnTo>
                  <a:pt x="7060" y="56967"/>
                </a:lnTo>
                <a:lnTo>
                  <a:pt x="7589" y="57634"/>
                </a:lnTo>
                <a:lnTo>
                  <a:pt x="8119" y="58320"/>
                </a:lnTo>
                <a:lnTo>
                  <a:pt x="8668" y="58967"/>
                </a:lnTo>
                <a:lnTo>
                  <a:pt x="9256" y="59614"/>
                </a:lnTo>
                <a:lnTo>
                  <a:pt x="9845" y="60242"/>
                </a:lnTo>
                <a:lnTo>
                  <a:pt x="10433" y="60869"/>
                </a:lnTo>
                <a:lnTo>
                  <a:pt x="11060" y="61477"/>
                </a:lnTo>
                <a:lnTo>
                  <a:pt x="11688" y="62065"/>
                </a:lnTo>
                <a:lnTo>
                  <a:pt x="12335" y="62634"/>
                </a:lnTo>
                <a:lnTo>
                  <a:pt x="13002" y="63183"/>
                </a:lnTo>
                <a:lnTo>
                  <a:pt x="13668" y="63732"/>
                </a:lnTo>
                <a:lnTo>
                  <a:pt x="14355" y="64242"/>
                </a:lnTo>
                <a:lnTo>
                  <a:pt x="15041" y="64752"/>
                </a:lnTo>
                <a:lnTo>
                  <a:pt x="15747" y="65242"/>
                </a:lnTo>
                <a:lnTo>
                  <a:pt x="16453" y="65713"/>
                </a:lnTo>
                <a:lnTo>
                  <a:pt x="17179" y="66164"/>
                </a:lnTo>
                <a:lnTo>
                  <a:pt x="17924" y="66595"/>
                </a:lnTo>
                <a:lnTo>
                  <a:pt x="18669" y="67007"/>
                </a:lnTo>
                <a:lnTo>
                  <a:pt x="19434" y="67419"/>
                </a:lnTo>
                <a:lnTo>
                  <a:pt x="20198" y="67791"/>
                </a:lnTo>
                <a:lnTo>
                  <a:pt x="20983" y="68164"/>
                </a:lnTo>
                <a:lnTo>
                  <a:pt x="21767" y="68497"/>
                </a:lnTo>
                <a:lnTo>
                  <a:pt x="22610" y="68850"/>
                </a:lnTo>
                <a:lnTo>
                  <a:pt x="23434" y="69164"/>
                </a:lnTo>
                <a:lnTo>
                  <a:pt x="24277" y="69458"/>
                </a:lnTo>
                <a:lnTo>
                  <a:pt x="25120" y="69733"/>
                </a:lnTo>
                <a:lnTo>
                  <a:pt x="25964" y="69988"/>
                </a:lnTo>
                <a:lnTo>
                  <a:pt x="26827" y="70203"/>
                </a:lnTo>
                <a:lnTo>
                  <a:pt x="27689" y="70419"/>
                </a:lnTo>
                <a:lnTo>
                  <a:pt x="28552" y="70596"/>
                </a:lnTo>
                <a:lnTo>
                  <a:pt x="29435" y="70772"/>
                </a:lnTo>
                <a:lnTo>
                  <a:pt x="30297" y="70909"/>
                </a:lnTo>
                <a:lnTo>
                  <a:pt x="31180" y="71027"/>
                </a:lnTo>
                <a:lnTo>
                  <a:pt x="32062" y="71125"/>
                </a:lnTo>
                <a:lnTo>
                  <a:pt x="32964" y="71204"/>
                </a:lnTo>
                <a:lnTo>
                  <a:pt x="33847" y="71262"/>
                </a:lnTo>
                <a:lnTo>
                  <a:pt x="34749" y="71302"/>
                </a:lnTo>
                <a:lnTo>
                  <a:pt x="36553" y="71302"/>
                </a:lnTo>
                <a:lnTo>
                  <a:pt x="37455" y="71262"/>
                </a:lnTo>
                <a:lnTo>
                  <a:pt x="38337" y="71204"/>
                </a:lnTo>
                <a:lnTo>
                  <a:pt x="39239" y="71125"/>
                </a:lnTo>
                <a:lnTo>
                  <a:pt x="40122" y="71027"/>
                </a:lnTo>
                <a:lnTo>
                  <a:pt x="41004" y="70909"/>
                </a:lnTo>
                <a:lnTo>
                  <a:pt x="41867" y="70772"/>
                </a:lnTo>
                <a:lnTo>
                  <a:pt x="42750" y="70596"/>
                </a:lnTo>
                <a:lnTo>
                  <a:pt x="43612" y="70419"/>
                </a:lnTo>
                <a:lnTo>
                  <a:pt x="44475" y="70203"/>
                </a:lnTo>
                <a:lnTo>
                  <a:pt x="45338" y="69988"/>
                </a:lnTo>
                <a:lnTo>
                  <a:pt x="46181" y="69733"/>
                </a:lnTo>
                <a:lnTo>
                  <a:pt x="47025" y="69458"/>
                </a:lnTo>
                <a:lnTo>
                  <a:pt x="47868" y="69164"/>
                </a:lnTo>
                <a:lnTo>
                  <a:pt x="48711" y="68850"/>
                </a:lnTo>
                <a:lnTo>
                  <a:pt x="49535" y="68497"/>
                </a:lnTo>
                <a:lnTo>
                  <a:pt x="50319" y="68164"/>
                </a:lnTo>
                <a:lnTo>
                  <a:pt x="51103" y="67791"/>
                </a:lnTo>
                <a:lnTo>
                  <a:pt x="51868" y="67419"/>
                </a:lnTo>
                <a:lnTo>
                  <a:pt x="52633" y="67007"/>
                </a:lnTo>
                <a:lnTo>
                  <a:pt x="53378" y="66595"/>
                </a:lnTo>
                <a:lnTo>
                  <a:pt x="54123" y="66164"/>
                </a:lnTo>
                <a:lnTo>
                  <a:pt x="54849" y="65713"/>
                </a:lnTo>
                <a:lnTo>
                  <a:pt x="55555" y="65242"/>
                </a:lnTo>
                <a:lnTo>
                  <a:pt x="56261" y="64752"/>
                </a:lnTo>
                <a:lnTo>
                  <a:pt x="56947" y="64242"/>
                </a:lnTo>
                <a:lnTo>
                  <a:pt x="57633" y="63732"/>
                </a:lnTo>
                <a:lnTo>
                  <a:pt x="58300" y="63183"/>
                </a:lnTo>
                <a:lnTo>
                  <a:pt x="58967" y="62634"/>
                </a:lnTo>
                <a:lnTo>
                  <a:pt x="59614" y="62065"/>
                </a:lnTo>
                <a:lnTo>
                  <a:pt x="60242" y="61477"/>
                </a:lnTo>
                <a:lnTo>
                  <a:pt x="60869" y="60869"/>
                </a:lnTo>
                <a:lnTo>
                  <a:pt x="61457" y="60242"/>
                </a:lnTo>
                <a:lnTo>
                  <a:pt x="62046" y="59614"/>
                </a:lnTo>
                <a:lnTo>
                  <a:pt x="62634" y="58967"/>
                </a:lnTo>
                <a:lnTo>
                  <a:pt x="63183" y="58320"/>
                </a:lnTo>
                <a:lnTo>
                  <a:pt x="63712" y="57634"/>
                </a:lnTo>
                <a:lnTo>
                  <a:pt x="64242" y="56967"/>
                </a:lnTo>
                <a:lnTo>
                  <a:pt x="64752" y="56261"/>
                </a:lnTo>
                <a:lnTo>
                  <a:pt x="65242" y="55575"/>
                </a:lnTo>
                <a:lnTo>
                  <a:pt x="65693" y="54849"/>
                </a:lnTo>
                <a:lnTo>
                  <a:pt x="66164" y="54123"/>
                </a:lnTo>
                <a:lnTo>
                  <a:pt x="66595" y="53378"/>
                </a:lnTo>
                <a:lnTo>
                  <a:pt x="67007" y="52633"/>
                </a:lnTo>
                <a:lnTo>
                  <a:pt x="67399" y="51868"/>
                </a:lnTo>
                <a:lnTo>
                  <a:pt x="67791" y="51104"/>
                </a:lnTo>
                <a:lnTo>
                  <a:pt x="68144" y="50319"/>
                </a:lnTo>
                <a:lnTo>
                  <a:pt x="68497" y="49535"/>
                </a:lnTo>
                <a:lnTo>
                  <a:pt x="68831" y="48711"/>
                </a:lnTo>
                <a:lnTo>
                  <a:pt x="69144" y="47868"/>
                </a:lnTo>
                <a:lnTo>
                  <a:pt x="69438" y="47025"/>
                </a:lnTo>
                <a:lnTo>
                  <a:pt x="69713" y="46181"/>
                </a:lnTo>
                <a:lnTo>
                  <a:pt x="69968" y="45338"/>
                </a:lnTo>
                <a:lnTo>
                  <a:pt x="70203" y="44475"/>
                </a:lnTo>
                <a:lnTo>
                  <a:pt x="70419" y="43613"/>
                </a:lnTo>
                <a:lnTo>
                  <a:pt x="70595" y="42750"/>
                </a:lnTo>
                <a:lnTo>
                  <a:pt x="70772" y="41887"/>
                </a:lnTo>
                <a:lnTo>
                  <a:pt x="70909" y="41005"/>
                </a:lnTo>
                <a:lnTo>
                  <a:pt x="71027" y="40122"/>
                </a:lnTo>
                <a:lnTo>
                  <a:pt x="71125" y="39240"/>
                </a:lnTo>
                <a:lnTo>
                  <a:pt x="71203" y="38338"/>
                </a:lnTo>
                <a:lnTo>
                  <a:pt x="71262" y="37455"/>
                </a:lnTo>
                <a:lnTo>
                  <a:pt x="71282" y="36553"/>
                </a:lnTo>
                <a:lnTo>
                  <a:pt x="71301" y="35651"/>
                </a:lnTo>
                <a:lnTo>
                  <a:pt x="71282" y="34749"/>
                </a:lnTo>
                <a:lnTo>
                  <a:pt x="71262" y="33867"/>
                </a:lnTo>
                <a:lnTo>
                  <a:pt x="71203" y="32965"/>
                </a:lnTo>
                <a:lnTo>
                  <a:pt x="71125" y="32082"/>
                </a:lnTo>
                <a:lnTo>
                  <a:pt x="71027" y="31200"/>
                </a:lnTo>
                <a:lnTo>
                  <a:pt x="70909" y="30317"/>
                </a:lnTo>
                <a:lnTo>
                  <a:pt x="70772" y="29435"/>
                </a:lnTo>
                <a:lnTo>
                  <a:pt x="70595" y="28572"/>
                </a:lnTo>
                <a:lnTo>
                  <a:pt x="70419" y="27689"/>
                </a:lnTo>
                <a:lnTo>
                  <a:pt x="70203" y="26827"/>
                </a:lnTo>
                <a:lnTo>
                  <a:pt x="69968" y="25983"/>
                </a:lnTo>
                <a:lnTo>
                  <a:pt x="69713" y="25121"/>
                </a:lnTo>
                <a:lnTo>
                  <a:pt x="69438" y="24277"/>
                </a:lnTo>
                <a:lnTo>
                  <a:pt x="69144" y="23434"/>
                </a:lnTo>
                <a:lnTo>
                  <a:pt x="68831" y="22611"/>
                </a:lnTo>
                <a:lnTo>
                  <a:pt x="68497" y="21787"/>
                </a:lnTo>
                <a:lnTo>
                  <a:pt x="68144" y="20983"/>
                </a:lnTo>
                <a:lnTo>
                  <a:pt x="67791" y="20199"/>
                </a:lnTo>
                <a:lnTo>
                  <a:pt x="67399" y="19434"/>
                </a:lnTo>
                <a:lnTo>
                  <a:pt x="67007" y="18669"/>
                </a:lnTo>
                <a:lnTo>
                  <a:pt x="66595" y="17924"/>
                </a:lnTo>
                <a:lnTo>
                  <a:pt x="66164" y="17198"/>
                </a:lnTo>
                <a:lnTo>
                  <a:pt x="65693" y="16473"/>
                </a:lnTo>
                <a:lnTo>
                  <a:pt x="65242" y="15747"/>
                </a:lnTo>
                <a:lnTo>
                  <a:pt x="64752" y="15041"/>
                </a:lnTo>
                <a:lnTo>
                  <a:pt x="64242" y="14355"/>
                </a:lnTo>
                <a:lnTo>
                  <a:pt x="63712" y="13668"/>
                </a:lnTo>
                <a:lnTo>
                  <a:pt x="63183" y="13002"/>
                </a:lnTo>
                <a:lnTo>
                  <a:pt x="62634" y="12355"/>
                </a:lnTo>
                <a:lnTo>
                  <a:pt x="62046" y="11708"/>
                </a:lnTo>
                <a:lnTo>
                  <a:pt x="61457" y="11060"/>
                </a:lnTo>
                <a:lnTo>
                  <a:pt x="60869" y="10452"/>
                </a:lnTo>
                <a:lnTo>
                  <a:pt x="60242" y="9845"/>
                </a:lnTo>
                <a:lnTo>
                  <a:pt x="59614" y="9256"/>
                </a:lnTo>
                <a:lnTo>
                  <a:pt x="58967" y="8688"/>
                </a:lnTo>
                <a:lnTo>
                  <a:pt x="58300" y="8119"/>
                </a:lnTo>
                <a:lnTo>
                  <a:pt x="57633" y="7589"/>
                </a:lnTo>
                <a:lnTo>
                  <a:pt x="56947" y="7060"/>
                </a:lnTo>
                <a:lnTo>
                  <a:pt x="56261" y="6570"/>
                </a:lnTo>
                <a:lnTo>
                  <a:pt x="55555" y="6080"/>
                </a:lnTo>
                <a:lnTo>
                  <a:pt x="54849" y="5609"/>
                </a:lnTo>
                <a:lnTo>
                  <a:pt x="54123" y="5158"/>
                </a:lnTo>
                <a:lnTo>
                  <a:pt x="53378" y="4726"/>
                </a:lnTo>
                <a:lnTo>
                  <a:pt x="52633" y="4295"/>
                </a:lnTo>
                <a:lnTo>
                  <a:pt x="51868" y="3903"/>
                </a:lnTo>
                <a:lnTo>
                  <a:pt x="51103" y="3511"/>
                </a:lnTo>
                <a:lnTo>
                  <a:pt x="50319" y="3158"/>
                </a:lnTo>
                <a:lnTo>
                  <a:pt x="49535" y="2805"/>
                </a:lnTo>
                <a:lnTo>
                  <a:pt x="48711" y="2471"/>
                </a:lnTo>
                <a:lnTo>
                  <a:pt x="47868" y="2158"/>
                </a:lnTo>
                <a:lnTo>
                  <a:pt x="47025" y="1863"/>
                </a:lnTo>
                <a:lnTo>
                  <a:pt x="46181" y="1589"/>
                </a:lnTo>
                <a:lnTo>
                  <a:pt x="45338" y="1334"/>
                </a:lnTo>
                <a:lnTo>
                  <a:pt x="44475" y="1099"/>
                </a:lnTo>
                <a:lnTo>
                  <a:pt x="43612" y="903"/>
                </a:lnTo>
                <a:lnTo>
                  <a:pt x="42750" y="706"/>
                </a:lnTo>
                <a:lnTo>
                  <a:pt x="41867" y="550"/>
                </a:lnTo>
                <a:lnTo>
                  <a:pt x="41004" y="412"/>
                </a:lnTo>
                <a:lnTo>
                  <a:pt x="40122" y="275"/>
                </a:lnTo>
                <a:lnTo>
                  <a:pt x="39239" y="177"/>
                </a:lnTo>
                <a:lnTo>
                  <a:pt x="38337" y="99"/>
                </a:lnTo>
                <a:lnTo>
                  <a:pt x="37455" y="59"/>
                </a:lnTo>
                <a:lnTo>
                  <a:pt x="36553" y="20"/>
                </a:lnTo>
                <a:lnTo>
                  <a:pt x="3565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32"/>
          <p:cNvGrpSpPr/>
          <p:nvPr/>
        </p:nvGrpSpPr>
        <p:grpSpPr>
          <a:xfrm>
            <a:off x="329600" y="180388"/>
            <a:ext cx="767250" cy="718225"/>
            <a:chOff x="5215250" y="4706200"/>
            <a:chExt cx="767250" cy="718225"/>
          </a:xfrm>
        </p:grpSpPr>
        <p:sp>
          <p:nvSpPr>
            <p:cNvPr id="1444" name="Google Shape;1444;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32"/>
          <p:cNvGrpSpPr/>
          <p:nvPr/>
        </p:nvGrpSpPr>
        <p:grpSpPr>
          <a:xfrm>
            <a:off x="8047150" y="180400"/>
            <a:ext cx="767250" cy="718225"/>
            <a:chOff x="5215250" y="4706200"/>
            <a:chExt cx="767250" cy="718225"/>
          </a:xfrm>
        </p:grpSpPr>
        <p:sp>
          <p:nvSpPr>
            <p:cNvPr id="1465" name="Google Shape;1465;p32"/>
            <p:cNvSpPr/>
            <p:nvPr/>
          </p:nvSpPr>
          <p:spPr>
            <a:xfrm>
              <a:off x="5926600" y="4706200"/>
              <a:ext cx="55900" cy="55900"/>
            </a:xfrm>
            <a:custGeom>
              <a:avLst/>
              <a:gdLst/>
              <a:ahLst/>
              <a:cxnLst/>
              <a:rect l="l" t="t" r="r" b="b"/>
              <a:pathLst>
                <a:path w="2236" h="2236" extrusionOk="0">
                  <a:moveTo>
                    <a:pt x="1118" y="0"/>
                  </a:moveTo>
                  <a:lnTo>
                    <a:pt x="903" y="20"/>
                  </a:lnTo>
                  <a:lnTo>
                    <a:pt x="687" y="79"/>
                  </a:lnTo>
                  <a:lnTo>
                    <a:pt x="510" y="197"/>
                  </a:lnTo>
                  <a:lnTo>
                    <a:pt x="334" y="334"/>
                  </a:lnTo>
                  <a:lnTo>
                    <a:pt x="197" y="491"/>
                  </a:lnTo>
                  <a:lnTo>
                    <a:pt x="99" y="687"/>
                  </a:lnTo>
                  <a:lnTo>
                    <a:pt x="40" y="883"/>
                  </a:lnTo>
                  <a:lnTo>
                    <a:pt x="1" y="1118"/>
                  </a:lnTo>
                  <a:lnTo>
                    <a:pt x="40" y="1334"/>
                  </a:lnTo>
                  <a:lnTo>
                    <a:pt x="99" y="1550"/>
                  </a:lnTo>
                  <a:lnTo>
                    <a:pt x="197" y="1746"/>
                  </a:lnTo>
                  <a:lnTo>
                    <a:pt x="334" y="1903"/>
                  </a:lnTo>
                  <a:lnTo>
                    <a:pt x="510" y="2040"/>
                  </a:lnTo>
                  <a:lnTo>
                    <a:pt x="687" y="2138"/>
                  </a:lnTo>
                  <a:lnTo>
                    <a:pt x="903" y="2216"/>
                  </a:lnTo>
                  <a:lnTo>
                    <a:pt x="1118" y="2236"/>
                  </a:lnTo>
                  <a:lnTo>
                    <a:pt x="1354" y="2216"/>
                  </a:lnTo>
                  <a:lnTo>
                    <a:pt x="1550" y="2138"/>
                  </a:lnTo>
                  <a:lnTo>
                    <a:pt x="1746" y="2040"/>
                  </a:lnTo>
                  <a:lnTo>
                    <a:pt x="1922" y="1903"/>
                  </a:lnTo>
                  <a:lnTo>
                    <a:pt x="2060" y="1746"/>
                  </a:lnTo>
                  <a:lnTo>
                    <a:pt x="2158" y="1550"/>
                  </a:lnTo>
                  <a:lnTo>
                    <a:pt x="2216" y="1334"/>
                  </a:lnTo>
                  <a:lnTo>
                    <a:pt x="2236" y="1118"/>
                  </a:lnTo>
                  <a:lnTo>
                    <a:pt x="2216" y="883"/>
                  </a:lnTo>
                  <a:lnTo>
                    <a:pt x="2158" y="687"/>
                  </a:lnTo>
                  <a:lnTo>
                    <a:pt x="2060" y="491"/>
                  </a:lnTo>
                  <a:lnTo>
                    <a:pt x="1922" y="334"/>
                  </a:lnTo>
                  <a:lnTo>
                    <a:pt x="1746" y="19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32"/>
            <p:cNvSpPr/>
            <p:nvPr/>
          </p:nvSpPr>
          <p:spPr>
            <a:xfrm>
              <a:off x="5926600" y="4926800"/>
              <a:ext cx="55900" cy="55925"/>
            </a:xfrm>
            <a:custGeom>
              <a:avLst/>
              <a:gdLst/>
              <a:ahLst/>
              <a:cxnLst/>
              <a:rect l="l" t="t" r="r" b="b"/>
              <a:pathLst>
                <a:path w="2236" h="2237" extrusionOk="0">
                  <a:moveTo>
                    <a:pt x="1118" y="1"/>
                  </a:moveTo>
                  <a:lnTo>
                    <a:pt x="903" y="20"/>
                  </a:lnTo>
                  <a:lnTo>
                    <a:pt x="687" y="99"/>
                  </a:lnTo>
                  <a:lnTo>
                    <a:pt x="510" y="197"/>
                  </a:lnTo>
                  <a:lnTo>
                    <a:pt x="334" y="334"/>
                  </a:lnTo>
                  <a:lnTo>
                    <a:pt x="197" y="491"/>
                  </a:lnTo>
                  <a:lnTo>
                    <a:pt x="99" y="687"/>
                  </a:lnTo>
                  <a:lnTo>
                    <a:pt x="40" y="903"/>
                  </a:lnTo>
                  <a:lnTo>
                    <a:pt x="1" y="1119"/>
                  </a:lnTo>
                  <a:lnTo>
                    <a:pt x="40" y="1354"/>
                  </a:lnTo>
                  <a:lnTo>
                    <a:pt x="99" y="1550"/>
                  </a:lnTo>
                  <a:lnTo>
                    <a:pt x="197" y="1746"/>
                  </a:lnTo>
                  <a:lnTo>
                    <a:pt x="334" y="1903"/>
                  </a:lnTo>
                  <a:lnTo>
                    <a:pt x="510" y="2040"/>
                  </a:lnTo>
                  <a:lnTo>
                    <a:pt x="687" y="2158"/>
                  </a:lnTo>
                  <a:lnTo>
                    <a:pt x="903" y="2217"/>
                  </a:lnTo>
                  <a:lnTo>
                    <a:pt x="1118" y="2236"/>
                  </a:lnTo>
                  <a:lnTo>
                    <a:pt x="1354" y="2217"/>
                  </a:lnTo>
                  <a:lnTo>
                    <a:pt x="1550" y="2158"/>
                  </a:lnTo>
                  <a:lnTo>
                    <a:pt x="1746" y="2040"/>
                  </a:lnTo>
                  <a:lnTo>
                    <a:pt x="1922" y="1903"/>
                  </a:lnTo>
                  <a:lnTo>
                    <a:pt x="2060" y="1746"/>
                  </a:lnTo>
                  <a:lnTo>
                    <a:pt x="2158" y="1550"/>
                  </a:lnTo>
                  <a:lnTo>
                    <a:pt x="2216" y="1354"/>
                  </a:lnTo>
                  <a:lnTo>
                    <a:pt x="2236" y="1119"/>
                  </a:lnTo>
                  <a:lnTo>
                    <a:pt x="2216" y="903"/>
                  </a:lnTo>
                  <a:lnTo>
                    <a:pt x="2158" y="687"/>
                  </a:lnTo>
                  <a:lnTo>
                    <a:pt x="2060" y="491"/>
                  </a:lnTo>
                  <a:lnTo>
                    <a:pt x="1922" y="334"/>
                  </a:lnTo>
                  <a:lnTo>
                    <a:pt x="1746" y="197"/>
                  </a:lnTo>
                  <a:lnTo>
                    <a:pt x="1550" y="9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32"/>
            <p:cNvSpPr/>
            <p:nvPr/>
          </p:nvSpPr>
          <p:spPr>
            <a:xfrm>
              <a:off x="5926600" y="5147900"/>
              <a:ext cx="55900" cy="55425"/>
            </a:xfrm>
            <a:custGeom>
              <a:avLst/>
              <a:gdLst/>
              <a:ahLst/>
              <a:cxnLst/>
              <a:rect l="l" t="t" r="r" b="b"/>
              <a:pathLst>
                <a:path w="2236" h="2217" extrusionOk="0">
                  <a:moveTo>
                    <a:pt x="1118" y="1"/>
                  </a:moveTo>
                  <a:lnTo>
                    <a:pt x="903" y="20"/>
                  </a:lnTo>
                  <a:lnTo>
                    <a:pt x="687" y="79"/>
                  </a:lnTo>
                  <a:lnTo>
                    <a:pt x="510" y="177"/>
                  </a:lnTo>
                  <a:lnTo>
                    <a:pt x="334" y="315"/>
                  </a:lnTo>
                  <a:lnTo>
                    <a:pt x="197" y="491"/>
                  </a:lnTo>
                  <a:lnTo>
                    <a:pt x="99" y="668"/>
                  </a:lnTo>
                  <a:lnTo>
                    <a:pt x="40" y="883"/>
                  </a:lnTo>
                  <a:lnTo>
                    <a:pt x="1" y="1099"/>
                  </a:lnTo>
                  <a:lnTo>
                    <a:pt x="40" y="1334"/>
                  </a:lnTo>
                  <a:lnTo>
                    <a:pt x="99" y="1550"/>
                  </a:lnTo>
                  <a:lnTo>
                    <a:pt x="197" y="1727"/>
                  </a:lnTo>
                  <a:lnTo>
                    <a:pt x="334" y="1903"/>
                  </a:lnTo>
                  <a:lnTo>
                    <a:pt x="510" y="2040"/>
                  </a:lnTo>
                  <a:lnTo>
                    <a:pt x="687" y="2138"/>
                  </a:lnTo>
                  <a:lnTo>
                    <a:pt x="903" y="2197"/>
                  </a:lnTo>
                  <a:lnTo>
                    <a:pt x="1118" y="2217"/>
                  </a:lnTo>
                  <a:lnTo>
                    <a:pt x="1354" y="2197"/>
                  </a:lnTo>
                  <a:lnTo>
                    <a:pt x="1550" y="2138"/>
                  </a:lnTo>
                  <a:lnTo>
                    <a:pt x="1746" y="2040"/>
                  </a:lnTo>
                  <a:lnTo>
                    <a:pt x="1922" y="1903"/>
                  </a:lnTo>
                  <a:lnTo>
                    <a:pt x="2060" y="1727"/>
                  </a:lnTo>
                  <a:lnTo>
                    <a:pt x="2158" y="1550"/>
                  </a:lnTo>
                  <a:lnTo>
                    <a:pt x="2216" y="1334"/>
                  </a:lnTo>
                  <a:lnTo>
                    <a:pt x="2236" y="1099"/>
                  </a:lnTo>
                  <a:lnTo>
                    <a:pt x="2216" y="883"/>
                  </a:lnTo>
                  <a:lnTo>
                    <a:pt x="2158" y="668"/>
                  </a:lnTo>
                  <a:lnTo>
                    <a:pt x="2060" y="491"/>
                  </a:lnTo>
                  <a:lnTo>
                    <a:pt x="1922" y="315"/>
                  </a:lnTo>
                  <a:lnTo>
                    <a:pt x="1746" y="177"/>
                  </a:lnTo>
                  <a:lnTo>
                    <a:pt x="1550" y="79"/>
                  </a:lnTo>
                  <a:lnTo>
                    <a:pt x="135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32"/>
            <p:cNvSpPr/>
            <p:nvPr/>
          </p:nvSpPr>
          <p:spPr>
            <a:xfrm>
              <a:off x="5926600" y="5368525"/>
              <a:ext cx="55900" cy="55900"/>
            </a:xfrm>
            <a:custGeom>
              <a:avLst/>
              <a:gdLst/>
              <a:ahLst/>
              <a:cxnLst/>
              <a:rect l="l" t="t" r="r" b="b"/>
              <a:pathLst>
                <a:path w="2236" h="2236" extrusionOk="0">
                  <a:moveTo>
                    <a:pt x="1118" y="0"/>
                  </a:moveTo>
                  <a:lnTo>
                    <a:pt x="903" y="20"/>
                  </a:lnTo>
                  <a:lnTo>
                    <a:pt x="687" y="79"/>
                  </a:lnTo>
                  <a:lnTo>
                    <a:pt x="510" y="177"/>
                  </a:lnTo>
                  <a:lnTo>
                    <a:pt x="334" y="314"/>
                  </a:lnTo>
                  <a:lnTo>
                    <a:pt x="197" y="490"/>
                  </a:lnTo>
                  <a:lnTo>
                    <a:pt x="99" y="687"/>
                  </a:lnTo>
                  <a:lnTo>
                    <a:pt x="40" y="883"/>
                  </a:lnTo>
                  <a:lnTo>
                    <a:pt x="1" y="1118"/>
                  </a:lnTo>
                  <a:lnTo>
                    <a:pt x="40" y="1334"/>
                  </a:lnTo>
                  <a:lnTo>
                    <a:pt x="99" y="1549"/>
                  </a:lnTo>
                  <a:lnTo>
                    <a:pt x="197" y="1726"/>
                  </a:lnTo>
                  <a:lnTo>
                    <a:pt x="334" y="1902"/>
                  </a:lnTo>
                  <a:lnTo>
                    <a:pt x="510" y="2040"/>
                  </a:lnTo>
                  <a:lnTo>
                    <a:pt x="687" y="2138"/>
                  </a:lnTo>
                  <a:lnTo>
                    <a:pt x="903" y="2197"/>
                  </a:lnTo>
                  <a:lnTo>
                    <a:pt x="1118" y="2236"/>
                  </a:lnTo>
                  <a:lnTo>
                    <a:pt x="1354" y="2197"/>
                  </a:lnTo>
                  <a:lnTo>
                    <a:pt x="1550" y="2138"/>
                  </a:lnTo>
                  <a:lnTo>
                    <a:pt x="1746" y="2040"/>
                  </a:lnTo>
                  <a:lnTo>
                    <a:pt x="1922" y="1902"/>
                  </a:lnTo>
                  <a:lnTo>
                    <a:pt x="2060" y="1726"/>
                  </a:lnTo>
                  <a:lnTo>
                    <a:pt x="2158" y="1549"/>
                  </a:lnTo>
                  <a:lnTo>
                    <a:pt x="2216" y="1334"/>
                  </a:lnTo>
                  <a:lnTo>
                    <a:pt x="2236" y="1118"/>
                  </a:lnTo>
                  <a:lnTo>
                    <a:pt x="2216" y="883"/>
                  </a:lnTo>
                  <a:lnTo>
                    <a:pt x="2158" y="687"/>
                  </a:lnTo>
                  <a:lnTo>
                    <a:pt x="2060" y="490"/>
                  </a:lnTo>
                  <a:lnTo>
                    <a:pt x="1922" y="314"/>
                  </a:lnTo>
                  <a:lnTo>
                    <a:pt x="1746" y="177"/>
                  </a:lnTo>
                  <a:lnTo>
                    <a:pt x="1550" y="79"/>
                  </a:lnTo>
                  <a:lnTo>
                    <a:pt x="135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32"/>
            <p:cNvSpPr/>
            <p:nvPr/>
          </p:nvSpPr>
          <p:spPr>
            <a:xfrm>
              <a:off x="5749125" y="4706200"/>
              <a:ext cx="55425" cy="55900"/>
            </a:xfrm>
            <a:custGeom>
              <a:avLst/>
              <a:gdLst/>
              <a:ahLst/>
              <a:cxnLst/>
              <a:rect l="l" t="t" r="r" b="b"/>
              <a:pathLst>
                <a:path w="2217" h="2236" extrusionOk="0">
                  <a:moveTo>
                    <a:pt x="109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099" y="2236"/>
                  </a:lnTo>
                  <a:lnTo>
                    <a:pt x="1334" y="2216"/>
                  </a:lnTo>
                  <a:lnTo>
                    <a:pt x="1550" y="2138"/>
                  </a:lnTo>
                  <a:lnTo>
                    <a:pt x="1726" y="2040"/>
                  </a:lnTo>
                  <a:lnTo>
                    <a:pt x="1903" y="1903"/>
                  </a:lnTo>
                  <a:lnTo>
                    <a:pt x="2040" y="1746"/>
                  </a:lnTo>
                  <a:lnTo>
                    <a:pt x="2138" y="1550"/>
                  </a:lnTo>
                  <a:lnTo>
                    <a:pt x="2197" y="1334"/>
                  </a:lnTo>
                  <a:lnTo>
                    <a:pt x="2217"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32"/>
            <p:cNvSpPr/>
            <p:nvPr/>
          </p:nvSpPr>
          <p:spPr>
            <a:xfrm>
              <a:off x="5749125" y="4926800"/>
              <a:ext cx="55425" cy="55925"/>
            </a:xfrm>
            <a:custGeom>
              <a:avLst/>
              <a:gdLst/>
              <a:ahLst/>
              <a:cxnLst/>
              <a:rect l="l" t="t" r="r" b="b"/>
              <a:pathLst>
                <a:path w="2217" h="2237" extrusionOk="0">
                  <a:moveTo>
                    <a:pt x="109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099" y="2236"/>
                  </a:lnTo>
                  <a:lnTo>
                    <a:pt x="1334" y="2217"/>
                  </a:lnTo>
                  <a:lnTo>
                    <a:pt x="1550" y="2158"/>
                  </a:lnTo>
                  <a:lnTo>
                    <a:pt x="1726" y="2040"/>
                  </a:lnTo>
                  <a:lnTo>
                    <a:pt x="1903" y="1903"/>
                  </a:lnTo>
                  <a:lnTo>
                    <a:pt x="2040" y="1746"/>
                  </a:lnTo>
                  <a:lnTo>
                    <a:pt x="2138" y="1550"/>
                  </a:lnTo>
                  <a:lnTo>
                    <a:pt x="2197" y="1354"/>
                  </a:lnTo>
                  <a:lnTo>
                    <a:pt x="2217"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32"/>
            <p:cNvSpPr/>
            <p:nvPr/>
          </p:nvSpPr>
          <p:spPr>
            <a:xfrm>
              <a:off x="5749125" y="5147900"/>
              <a:ext cx="55425" cy="55425"/>
            </a:xfrm>
            <a:custGeom>
              <a:avLst/>
              <a:gdLst/>
              <a:ahLst/>
              <a:cxnLst/>
              <a:rect l="l" t="t" r="r" b="b"/>
              <a:pathLst>
                <a:path w="2217" h="2217" extrusionOk="0">
                  <a:moveTo>
                    <a:pt x="109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099" y="2217"/>
                  </a:lnTo>
                  <a:lnTo>
                    <a:pt x="1334" y="2197"/>
                  </a:lnTo>
                  <a:lnTo>
                    <a:pt x="1550" y="2138"/>
                  </a:lnTo>
                  <a:lnTo>
                    <a:pt x="1726" y="2040"/>
                  </a:lnTo>
                  <a:lnTo>
                    <a:pt x="1903" y="1903"/>
                  </a:lnTo>
                  <a:lnTo>
                    <a:pt x="2040" y="1727"/>
                  </a:lnTo>
                  <a:lnTo>
                    <a:pt x="2138" y="1550"/>
                  </a:lnTo>
                  <a:lnTo>
                    <a:pt x="2197" y="1334"/>
                  </a:lnTo>
                  <a:lnTo>
                    <a:pt x="2217"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32"/>
            <p:cNvSpPr/>
            <p:nvPr/>
          </p:nvSpPr>
          <p:spPr>
            <a:xfrm>
              <a:off x="5749125" y="5368525"/>
              <a:ext cx="55425" cy="55900"/>
            </a:xfrm>
            <a:custGeom>
              <a:avLst/>
              <a:gdLst/>
              <a:ahLst/>
              <a:cxnLst/>
              <a:rect l="l" t="t" r="r" b="b"/>
              <a:pathLst>
                <a:path w="2217" h="2236" extrusionOk="0">
                  <a:moveTo>
                    <a:pt x="109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099" y="2236"/>
                  </a:lnTo>
                  <a:lnTo>
                    <a:pt x="1334" y="2197"/>
                  </a:lnTo>
                  <a:lnTo>
                    <a:pt x="1550" y="2138"/>
                  </a:lnTo>
                  <a:lnTo>
                    <a:pt x="1726" y="2040"/>
                  </a:lnTo>
                  <a:lnTo>
                    <a:pt x="1903" y="1902"/>
                  </a:lnTo>
                  <a:lnTo>
                    <a:pt x="2040" y="1726"/>
                  </a:lnTo>
                  <a:lnTo>
                    <a:pt x="2138" y="1549"/>
                  </a:lnTo>
                  <a:lnTo>
                    <a:pt x="2197" y="1334"/>
                  </a:lnTo>
                  <a:lnTo>
                    <a:pt x="2217"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32"/>
            <p:cNvSpPr/>
            <p:nvPr/>
          </p:nvSpPr>
          <p:spPr>
            <a:xfrm>
              <a:off x="5571175" y="4706200"/>
              <a:ext cx="55425" cy="55900"/>
            </a:xfrm>
            <a:custGeom>
              <a:avLst/>
              <a:gdLst/>
              <a:ahLst/>
              <a:cxnLst/>
              <a:rect l="l" t="t" r="r" b="b"/>
              <a:pathLst>
                <a:path w="2217" h="2236" extrusionOk="0">
                  <a:moveTo>
                    <a:pt x="1099" y="0"/>
                  </a:moveTo>
                  <a:lnTo>
                    <a:pt x="883" y="20"/>
                  </a:lnTo>
                  <a:lnTo>
                    <a:pt x="667" y="79"/>
                  </a:lnTo>
                  <a:lnTo>
                    <a:pt x="491" y="197"/>
                  </a:lnTo>
                  <a:lnTo>
                    <a:pt x="314" y="334"/>
                  </a:lnTo>
                  <a:lnTo>
                    <a:pt x="177" y="491"/>
                  </a:lnTo>
                  <a:lnTo>
                    <a:pt x="79" y="687"/>
                  </a:lnTo>
                  <a:lnTo>
                    <a:pt x="20" y="883"/>
                  </a:lnTo>
                  <a:lnTo>
                    <a:pt x="0" y="1118"/>
                  </a:lnTo>
                  <a:lnTo>
                    <a:pt x="20" y="1334"/>
                  </a:lnTo>
                  <a:lnTo>
                    <a:pt x="79" y="1550"/>
                  </a:lnTo>
                  <a:lnTo>
                    <a:pt x="177" y="1746"/>
                  </a:lnTo>
                  <a:lnTo>
                    <a:pt x="314" y="1903"/>
                  </a:lnTo>
                  <a:lnTo>
                    <a:pt x="491" y="2040"/>
                  </a:lnTo>
                  <a:lnTo>
                    <a:pt x="667" y="2138"/>
                  </a:lnTo>
                  <a:lnTo>
                    <a:pt x="883" y="2216"/>
                  </a:lnTo>
                  <a:lnTo>
                    <a:pt x="1099" y="2236"/>
                  </a:lnTo>
                  <a:lnTo>
                    <a:pt x="1334" y="2216"/>
                  </a:lnTo>
                  <a:lnTo>
                    <a:pt x="1550" y="2138"/>
                  </a:lnTo>
                  <a:lnTo>
                    <a:pt x="1726" y="2040"/>
                  </a:lnTo>
                  <a:lnTo>
                    <a:pt x="1903" y="1903"/>
                  </a:lnTo>
                  <a:lnTo>
                    <a:pt x="2040" y="1746"/>
                  </a:lnTo>
                  <a:lnTo>
                    <a:pt x="2138" y="1550"/>
                  </a:lnTo>
                  <a:lnTo>
                    <a:pt x="2197" y="1334"/>
                  </a:lnTo>
                  <a:lnTo>
                    <a:pt x="2216" y="1118"/>
                  </a:lnTo>
                  <a:lnTo>
                    <a:pt x="2197" y="883"/>
                  </a:lnTo>
                  <a:lnTo>
                    <a:pt x="2138" y="687"/>
                  </a:lnTo>
                  <a:lnTo>
                    <a:pt x="2040" y="491"/>
                  </a:lnTo>
                  <a:lnTo>
                    <a:pt x="1903" y="334"/>
                  </a:lnTo>
                  <a:lnTo>
                    <a:pt x="1726" y="19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2"/>
            <p:cNvSpPr/>
            <p:nvPr/>
          </p:nvSpPr>
          <p:spPr>
            <a:xfrm>
              <a:off x="5571175" y="4926800"/>
              <a:ext cx="55425" cy="55925"/>
            </a:xfrm>
            <a:custGeom>
              <a:avLst/>
              <a:gdLst/>
              <a:ahLst/>
              <a:cxnLst/>
              <a:rect l="l" t="t" r="r" b="b"/>
              <a:pathLst>
                <a:path w="2217" h="2237" extrusionOk="0">
                  <a:moveTo>
                    <a:pt x="1099" y="1"/>
                  </a:moveTo>
                  <a:lnTo>
                    <a:pt x="883" y="20"/>
                  </a:lnTo>
                  <a:lnTo>
                    <a:pt x="667" y="99"/>
                  </a:lnTo>
                  <a:lnTo>
                    <a:pt x="491" y="197"/>
                  </a:lnTo>
                  <a:lnTo>
                    <a:pt x="314" y="334"/>
                  </a:lnTo>
                  <a:lnTo>
                    <a:pt x="177" y="491"/>
                  </a:lnTo>
                  <a:lnTo>
                    <a:pt x="79" y="687"/>
                  </a:lnTo>
                  <a:lnTo>
                    <a:pt x="20" y="903"/>
                  </a:lnTo>
                  <a:lnTo>
                    <a:pt x="0" y="1119"/>
                  </a:lnTo>
                  <a:lnTo>
                    <a:pt x="20" y="1354"/>
                  </a:lnTo>
                  <a:lnTo>
                    <a:pt x="79" y="1550"/>
                  </a:lnTo>
                  <a:lnTo>
                    <a:pt x="177" y="1746"/>
                  </a:lnTo>
                  <a:lnTo>
                    <a:pt x="314" y="1903"/>
                  </a:lnTo>
                  <a:lnTo>
                    <a:pt x="491" y="2040"/>
                  </a:lnTo>
                  <a:lnTo>
                    <a:pt x="667" y="2158"/>
                  </a:lnTo>
                  <a:lnTo>
                    <a:pt x="883" y="2217"/>
                  </a:lnTo>
                  <a:lnTo>
                    <a:pt x="1099" y="2236"/>
                  </a:lnTo>
                  <a:lnTo>
                    <a:pt x="1334" y="2217"/>
                  </a:lnTo>
                  <a:lnTo>
                    <a:pt x="1550" y="2158"/>
                  </a:lnTo>
                  <a:lnTo>
                    <a:pt x="1726" y="2040"/>
                  </a:lnTo>
                  <a:lnTo>
                    <a:pt x="1903" y="1903"/>
                  </a:lnTo>
                  <a:lnTo>
                    <a:pt x="2040" y="1746"/>
                  </a:lnTo>
                  <a:lnTo>
                    <a:pt x="2138" y="1550"/>
                  </a:lnTo>
                  <a:lnTo>
                    <a:pt x="2197" y="1354"/>
                  </a:lnTo>
                  <a:lnTo>
                    <a:pt x="2216" y="1119"/>
                  </a:lnTo>
                  <a:lnTo>
                    <a:pt x="2197" y="903"/>
                  </a:lnTo>
                  <a:lnTo>
                    <a:pt x="2138" y="687"/>
                  </a:lnTo>
                  <a:lnTo>
                    <a:pt x="2040" y="491"/>
                  </a:lnTo>
                  <a:lnTo>
                    <a:pt x="1903" y="334"/>
                  </a:lnTo>
                  <a:lnTo>
                    <a:pt x="1726" y="197"/>
                  </a:lnTo>
                  <a:lnTo>
                    <a:pt x="1550" y="9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2"/>
            <p:cNvSpPr/>
            <p:nvPr/>
          </p:nvSpPr>
          <p:spPr>
            <a:xfrm>
              <a:off x="5571175" y="5147900"/>
              <a:ext cx="55425" cy="55425"/>
            </a:xfrm>
            <a:custGeom>
              <a:avLst/>
              <a:gdLst/>
              <a:ahLst/>
              <a:cxnLst/>
              <a:rect l="l" t="t" r="r" b="b"/>
              <a:pathLst>
                <a:path w="2217" h="2217" extrusionOk="0">
                  <a:moveTo>
                    <a:pt x="1099" y="1"/>
                  </a:moveTo>
                  <a:lnTo>
                    <a:pt x="883" y="20"/>
                  </a:lnTo>
                  <a:lnTo>
                    <a:pt x="667" y="79"/>
                  </a:lnTo>
                  <a:lnTo>
                    <a:pt x="491" y="177"/>
                  </a:lnTo>
                  <a:lnTo>
                    <a:pt x="314" y="315"/>
                  </a:lnTo>
                  <a:lnTo>
                    <a:pt x="177" y="491"/>
                  </a:lnTo>
                  <a:lnTo>
                    <a:pt x="79" y="668"/>
                  </a:lnTo>
                  <a:lnTo>
                    <a:pt x="20" y="883"/>
                  </a:lnTo>
                  <a:lnTo>
                    <a:pt x="0" y="1099"/>
                  </a:lnTo>
                  <a:lnTo>
                    <a:pt x="20" y="1334"/>
                  </a:lnTo>
                  <a:lnTo>
                    <a:pt x="79" y="1550"/>
                  </a:lnTo>
                  <a:lnTo>
                    <a:pt x="177" y="1727"/>
                  </a:lnTo>
                  <a:lnTo>
                    <a:pt x="314" y="1903"/>
                  </a:lnTo>
                  <a:lnTo>
                    <a:pt x="491" y="2040"/>
                  </a:lnTo>
                  <a:lnTo>
                    <a:pt x="667" y="2138"/>
                  </a:lnTo>
                  <a:lnTo>
                    <a:pt x="883" y="2197"/>
                  </a:lnTo>
                  <a:lnTo>
                    <a:pt x="1099" y="2217"/>
                  </a:lnTo>
                  <a:lnTo>
                    <a:pt x="1334" y="2197"/>
                  </a:lnTo>
                  <a:lnTo>
                    <a:pt x="1550" y="2138"/>
                  </a:lnTo>
                  <a:lnTo>
                    <a:pt x="1726" y="2040"/>
                  </a:lnTo>
                  <a:lnTo>
                    <a:pt x="1903" y="1903"/>
                  </a:lnTo>
                  <a:lnTo>
                    <a:pt x="2040" y="1727"/>
                  </a:lnTo>
                  <a:lnTo>
                    <a:pt x="2138" y="1550"/>
                  </a:lnTo>
                  <a:lnTo>
                    <a:pt x="2197" y="1334"/>
                  </a:lnTo>
                  <a:lnTo>
                    <a:pt x="2216" y="1099"/>
                  </a:lnTo>
                  <a:lnTo>
                    <a:pt x="2197" y="883"/>
                  </a:lnTo>
                  <a:lnTo>
                    <a:pt x="2138" y="668"/>
                  </a:lnTo>
                  <a:lnTo>
                    <a:pt x="2040" y="491"/>
                  </a:lnTo>
                  <a:lnTo>
                    <a:pt x="1903" y="315"/>
                  </a:lnTo>
                  <a:lnTo>
                    <a:pt x="1726" y="177"/>
                  </a:lnTo>
                  <a:lnTo>
                    <a:pt x="1550" y="79"/>
                  </a:lnTo>
                  <a:lnTo>
                    <a:pt x="1334" y="20"/>
                  </a:lnTo>
                  <a:lnTo>
                    <a:pt x="10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2"/>
            <p:cNvSpPr/>
            <p:nvPr/>
          </p:nvSpPr>
          <p:spPr>
            <a:xfrm>
              <a:off x="5571175" y="5368525"/>
              <a:ext cx="55425" cy="55900"/>
            </a:xfrm>
            <a:custGeom>
              <a:avLst/>
              <a:gdLst/>
              <a:ahLst/>
              <a:cxnLst/>
              <a:rect l="l" t="t" r="r" b="b"/>
              <a:pathLst>
                <a:path w="2217" h="2236" extrusionOk="0">
                  <a:moveTo>
                    <a:pt x="1099" y="0"/>
                  </a:moveTo>
                  <a:lnTo>
                    <a:pt x="883" y="20"/>
                  </a:lnTo>
                  <a:lnTo>
                    <a:pt x="667" y="79"/>
                  </a:lnTo>
                  <a:lnTo>
                    <a:pt x="491" y="177"/>
                  </a:lnTo>
                  <a:lnTo>
                    <a:pt x="314" y="314"/>
                  </a:lnTo>
                  <a:lnTo>
                    <a:pt x="177" y="490"/>
                  </a:lnTo>
                  <a:lnTo>
                    <a:pt x="79" y="687"/>
                  </a:lnTo>
                  <a:lnTo>
                    <a:pt x="20" y="883"/>
                  </a:lnTo>
                  <a:lnTo>
                    <a:pt x="0" y="1118"/>
                  </a:lnTo>
                  <a:lnTo>
                    <a:pt x="20" y="1334"/>
                  </a:lnTo>
                  <a:lnTo>
                    <a:pt x="79" y="1549"/>
                  </a:lnTo>
                  <a:lnTo>
                    <a:pt x="177" y="1726"/>
                  </a:lnTo>
                  <a:lnTo>
                    <a:pt x="314" y="1902"/>
                  </a:lnTo>
                  <a:lnTo>
                    <a:pt x="491" y="2040"/>
                  </a:lnTo>
                  <a:lnTo>
                    <a:pt x="667" y="2138"/>
                  </a:lnTo>
                  <a:lnTo>
                    <a:pt x="883" y="2197"/>
                  </a:lnTo>
                  <a:lnTo>
                    <a:pt x="1099" y="2236"/>
                  </a:lnTo>
                  <a:lnTo>
                    <a:pt x="1334" y="2197"/>
                  </a:lnTo>
                  <a:lnTo>
                    <a:pt x="1550" y="2138"/>
                  </a:lnTo>
                  <a:lnTo>
                    <a:pt x="1726" y="2040"/>
                  </a:lnTo>
                  <a:lnTo>
                    <a:pt x="1903" y="1902"/>
                  </a:lnTo>
                  <a:lnTo>
                    <a:pt x="2040" y="1726"/>
                  </a:lnTo>
                  <a:lnTo>
                    <a:pt x="2138" y="1549"/>
                  </a:lnTo>
                  <a:lnTo>
                    <a:pt x="2197" y="1334"/>
                  </a:lnTo>
                  <a:lnTo>
                    <a:pt x="2216" y="1118"/>
                  </a:lnTo>
                  <a:lnTo>
                    <a:pt x="2197" y="883"/>
                  </a:lnTo>
                  <a:lnTo>
                    <a:pt x="2138" y="687"/>
                  </a:lnTo>
                  <a:lnTo>
                    <a:pt x="2040" y="490"/>
                  </a:lnTo>
                  <a:lnTo>
                    <a:pt x="1903" y="314"/>
                  </a:lnTo>
                  <a:lnTo>
                    <a:pt x="1726" y="177"/>
                  </a:lnTo>
                  <a:lnTo>
                    <a:pt x="1550" y="79"/>
                  </a:lnTo>
                  <a:lnTo>
                    <a:pt x="1334" y="20"/>
                  </a:lnTo>
                  <a:lnTo>
                    <a:pt x="10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2"/>
            <p:cNvSpPr/>
            <p:nvPr/>
          </p:nvSpPr>
          <p:spPr>
            <a:xfrm>
              <a:off x="5393225" y="4706200"/>
              <a:ext cx="55425" cy="55900"/>
            </a:xfrm>
            <a:custGeom>
              <a:avLst/>
              <a:gdLst/>
              <a:ahLst/>
              <a:cxnLst/>
              <a:rect l="l" t="t" r="r" b="b"/>
              <a:pathLst>
                <a:path w="2217" h="2236" extrusionOk="0">
                  <a:moveTo>
                    <a:pt x="1118" y="0"/>
                  </a:moveTo>
                  <a:lnTo>
                    <a:pt x="883" y="20"/>
                  </a:lnTo>
                  <a:lnTo>
                    <a:pt x="667" y="79"/>
                  </a:lnTo>
                  <a:lnTo>
                    <a:pt x="490" y="197"/>
                  </a:lnTo>
                  <a:lnTo>
                    <a:pt x="314" y="334"/>
                  </a:lnTo>
                  <a:lnTo>
                    <a:pt x="177" y="491"/>
                  </a:lnTo>
                  <a:lnTo>
                    <a:pt x="79" y="687"/>
                  </a:lnTo>
                  <a:lnTo>
                    <a:pt x="20" y="883"/>
                  </a:lnTo>
                  <a:lnTo>
                    <a:pt x="0" y="1118"/>
                  </a:lnTo>
                  <a:lnTo>
                    <a:pt x="20" y="1334"/>
                  </a:lnTo>
                  <a:lnTo>
                    <a:pt x="79" y="1550"/>
                  </a:lnTo>
                  <a:lnTo>
                    <a:pt x="177" y="1746"/>
                  </a:lnTo>
                  <a:lnTo>
                    <a:pt x="314" y="1903"/>
                  </a:lnTo>
                  <a:lnTo>
                    <a:pt x="490" y="2040"/>
                  </a:lnTo>
                  <a:lnTo>
                    <a:pt x="667" y="2138"/>
                  </a:lnTo>
                  <a:lnTo>
                    <a:pt x="883" y="2216"/>
                  </a:lnTo>
                  <a:lnTo>
                    <a:pt x="1118" y="2236"/>
                  </a:lnTo>
                  <a:lnTo>
                    <a:pt x="1334" y="2216"/>
                  </a:lnTo>
                  <a:lnTo>
                    <a:pt x="1549" y="2138"/>
                  </a:lnTo>
                  <a:lnTo>
                    <a:pt x="1726" y="2040"/>
                  </a:lnTo>
                  <a:lnTo>
                    <a:pt x="1902" y="1903"/>
                  </a:lnTo>
                  <a:lnTo>
                    <a:pt x="2040" y="1746"/>
                  </a:lnTo>
                  <a:lnTo>
                    <a:pt x="2138" y="1550"/>
                  </a:lnTo>
                  <a:lnTo>
                    <a:pt x="2196" y="1334"/>
                  </a:lnTo>
                  <a:lnTo>
                    <a:pt x="2216" y="1118"/>
                  </a:lnTo>
                  <a:lnTo>
                    <a:pt x="2196" y="883"/>
                  </a:lnTo>
                  <a:lnTo>
                    <a:pt x="2138" y="687"/>
                  </a:lnTo>
                  <a:lnTo>
                    <a:pt x="2040" y="491"/>
                  </a:lnTo>
                  <a:lnTo>
                    <a:pt x="1902" y="334"/>
                  </a:lnTo>
                  <a:lnTo>
                    <a:pt x="1726" y="19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2"/>
            <p:cNvSpPr/>
            <p:nvPr/>
          </p:nvSpPr>
          <p:spPr>
            <a:xfrm>
              <a:off x="5393225" y="4926800"/>
              <a:ext cx="55425" cy="55925"/>
            </a:xfrm>
            <a:custGeom>
              <a:avLst/>
              <a:gdLst/>
              <a:ahLst/>
              <a:cxnLst/>
              <a:rect l="l" t="t" r="r" b="b"/>
              <a:pathLst>
                <a:path w="2217" h="2237" extrusionOk="0">
                  <a:moveTo>
                    <a:pt x="1118" y="1"/>
                  </a:moveTo>
                  <a:lnTo>
                    <a:pt x="883" y="20"/>
                  </a:lnTo>
                  <a:lnTo>
                    <a:pt x="667" y="99"/>
                  </a:lnTo>
                  <a:lnTo>
                    <a:pt x="490" y="197"/>
                  </a:lnTo>
                  <a:lnTo>
                    <a:pt x="314" y="334"/>
                  </a:lnTo>
                  <a:lnTo>
                    <a:pt x="177" y="491"/>
                  </a:lnTo>
                  <a:lnTo>
                    <a:pt x="79" y="687"/>
                  </a:lnTo>
                  <a:lnTo>
                    <a:pt x="20" y="903"/>
                  </a:lnTo>
                  <a:lnTo>
                    <a:pt x="0" y="1119"/>
                  </a:lnTo>
                  <a:lnTo>
                    <a:pt x="20" y="1354"/>
                  </a:lnTo>
                  <a:lnTo>
                    <a:pt x="79" y="1550"/>
                  </a:lnTo>
                  <a:lnTo>
                    <a:pt x="177" y="1746"/>
                  </a:lnTo>
                  <a:lnTo>
                    <a:pt x="314" y="1903"/>
                  </a:lnTo>
                  <a:lnTo>
                    <a:pt x="490" y="2040"/>
                  </a:lnTo>
                  <a:lnTo>
                    <a:pt x="667" y="2158"/>
                  </a:lnTo>
                  <a:lnTo>
                    <a:pt x="883" y="2217"/>
                  </a:lnTo>
                  <a:lnTo>
                    <a:pt x="1118" y="2236"/>
                  </a:lnTo>
                  <a:lnTo>
                    <a:pt x="1334" y="2217"/>
                  </a:lnTo>
                  <a:lnTo>
                    <a:pt x="1549" y="2158"/>
                  </a:lnTo>
                  <a:lnTo>
                    <a:pt x="1726" y="2040"/>
                  </a:lnTo>
                  <a:lnTo>
                    <a:pt x="1902" y="1903"/>
                  </a:lnTo>
                  <a:lnTo>
                    <a:pt x="2040" y="1746"/>
                  </a:lnTo>
                  <a:lnTo>
                    <a:pt x="2138" y="1550"/>
                  </a:lnTo>
                  <a:lnTo>
                    <a:pt x="2196" y="1354"/>
                  </a:lnTo>
                  <a:lnTo>
                    <a:pt x="2216" y="1119"/>
                  </a:lnTo>
                  <a:lnTo>
                    <a:pt x="2196" y="903"/>
                  </a:lnTo>
                  <a:lnTo>
                    <a:pt x="2138" y="687"/>
                  </a:lnTo>
                  <a:lnTo>
                    <a:pt x="2040" y="491"/>
                  </a:lnTo>
                  <a:lnTo>
                    <a:pt x="1902" y="334"/>
                  </a:lnTo>
                  <a:lnTo>
                    <a:pt x="1726" y="197"/>
                  </a:lnTo>
                  <a:lnTo>
                    <a:pt x="1549" y="9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2"/>
            <p:cNvSpPr/>
            <p:nvPr/>
          </p:nvSpPr>
          <p:spPr>
            <a:xfrm>
              <a:off x="5393225" y="5147900"/>
              <a:ext cx="55425" cy="55425"/>
            </a:xfrm>
            <a:custGeom>
              <a:avLst/>
              <a:gdLst/>
              <a:ahLst/>
              <a:cxnLst/>
              <a:rect l="l" t="t" r="r" b="b"/>
              <a:pathLst>
                <a:path w="2217" h="2217" extrusionOk="0">
                  <a:moveTo>
                    <a:pt x="1118" y="1"/>
                  </a:moveTo>
                  <a:lnTo>
                    <a:pt x="883" y="20"/>
                  </a:lnTo>
                  <a:lnTo>
                    <a:pt x="667" y="79"/>
                  </a:lnTo>
                  <a:lnTo>
                    <a:pt x="490" y="177"/>
                  </a:lnTo>
                  <a:lnTo>
                    <a:pt x="314" y="315"/>
                  </a:lnTo>
                  <a:lnTo>
                    <a:pt x="177" y="491"/>
                  </a:lnTo>
                  <a:lnTo>
                    <a:pt x="79" y="668"/>
                  </a:lnTo>
                  <a:lnTo>
                    <a:pt x="20" y="883"/>
                  </a:lnTo>
                  <a:lnTo>
                    <a:pt x="0" y="1099"/>
                  </a:lnTo>
                  <a:lnTo>
                    <a:pt x="20" y="1334"/>
                  </a:lnTo>
                  <a:lnTo>
                    <a:pt x="79" y="1550"/>
                  </a:lnTo>
                  <a:lnTo>
                    <a:pt x="177" y="1727"/>
                  </a:lnTo>
                  <a:lnTo>
                    <a:pt x="314" y="1903"/>
                  </a:lnTo>
                  <a:lnTo>
                    <a:pt x="490" y="2040"/>
                  </a:lnTo>
                  <a:lnTo>
                    <a:pt x="667" y="2138"/>
                  </a:lnTo>
                  <a:lnTo>
                    <a:pt x="883" y="2197"/>
                  </a:lnTo>
                  <a:lnTo>
                    <a:pt x="1118" y="2217"/>
                  </a:lnTo>
                  <a:lnTo>
                    <a:pt x="1334" y="2197"/>
                  </a:lnTo>
                  <a:lnTo>
                    <a:pt x="1549" y="2138"/>
                  </a:lnTo>
                  <a:lnTo>
                    <a:pt x="1726" y="2040"/>
                  </a:lnTo>
                  <a:lnTo>
                    <a:pt x="1902" y="1903"/>
                  </a:lnTo>
                  <a:lnTo>
                    <a:pt x="2040" y="1727"/>
                  </a:lnTo>
                  <a:lnTo>
                    <a:pt x="2138" y="1550"/>
                  </a:lnTo>
                  <a:lnTo>
                    <a:pt x="2196" y="1334"/>
                  </a:lnTo>
                  <a:lnTo>
                    <a:pt x="2216" y="1099"/>
                  </a:lnTo>
                  <a:lnTo>
                    <a:pt x="2196" y="883"/>
                  </a:lnTo>
                  <a:lnTo>
                    <a:pt x="2138" y="668"/>
                  </a:lnTo>
                  <a:lnTo>
                    <a:pt x="2040" y="491"/>
                  </a:lnTo>
                  <a:lnTo>
                    <a:pt x="1902" y="315"/>
                  </a:lnTo>
                  <a:lnTo>
                    <a:pt x="1726" y="177"/>
                  </a:lnTo>
                  <a:lnTo>
                    <a:pt x="1549" y="79"/>
                  </a:lnTo>
                  <a:lnTo>
                    <a:pt x="1334" y="20"/>
                  </a:lnTo>
                  <a:lnTo>
                    <a:pt x="11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2"/>
            <p:cNvSpPr/>
            <p:nvPr/>
          </p:nvSpPr>
          <p:spPr>
            <a:xfrm>
              <a:off x="5393225" y="5368525"/>
              <a:ext cx="55425" cy="55900"/>
            </a:xfrm>
            <a:custGeom>
              <a:avLst/>
              <a:gdLst/>
              <a:ahLst/>
              <a:cxnLst/>
              <a:rect l="l" t="t" r="r" b="b"/>
              <a:pathLst>
                <a:path w="2217" h="2236" extrusionOk="0">
                  <a:moveTo>
                    <a:pt x="1118" y="0"/>
                  </a:moveTo>
                  <a:lnTo>
                    <a:pt x="883" y="20"/>
                  </a:lnTo>
                  <a:lnTo>
                    <a:pt x="667" y="79"/>
                  </a:lnTo>
                  <a:lnTo>
                    <a:pt x="490" y="177"/>
                  </a:lnTo>
                  <a:lnTo>
                    <a:pt x="314" y="314"/>
                  </a:lnTo>
                  <a:lnTo>
                    <a:pt x="177" y="490"/>
                  </a:lnTo>
                  <a:lnTo>
                    <a:pt x="79" y="687"/>
                  </a:lnTo>
                  <a:lnTo>
                    <a:pt x="20" y="883"/>
                  </a:lnTo>
                  <a:lnTo>
                    <a:pt x="0" y="1118"/>
                  </a:lnTo>
                  <a:lnTo>
                    <a:pt x="20" y="1334"/>
                  </a:lnTo>
                  <a:lnTo>
                    <a:pt x="79" y="1549"/>
                  </a:lnTo>
                  <a:lnTo>
                    <a:pt x="177" y="1726"/>
                  </a:lnTo>
                  <a:lnTo>
                    <a:pt x="314" y="1902"/>
                  </a:lnTo>
                  <a:lnTo>
                    <a:pt x="490" y="2040"/>
                  </a:lnTo>
                  <a:lnTo>
                    <a:pt x="667" y="2138"/>
                  </a:lnTo>
                  <a:lnTo>
                    <a:pt x="883" y="2197"/>
                  </a:lnTo>
                  <a:lnTo>
                    <a:pt x="1118" y="2236"/>
                  </a:lnTo>
                  <a:lnTo>
                    <a:pt x="1334" y="2197"/>
                  </a:lnTo>
                  <a:lnTo>
                    <a:pt x="1549" y="2138"/>
                  </a:lnTo>
                  <a:lnTo>
                    <a:pt x="1726" y="2040"/>
                  </a:lnTo>
                  <a:lnTo>
                    <a:pt x="1902" y="1902"/>
                  </a:lnTo>
                  <a:lnTo>
                    <a:pt x="2040" y="1726"/>
                  </a:lnTo>
                  <a:lnTo>
                    <a:pt x="2138" y="1549"/>
                  </a:lnTo>
                  <a:lnTo>
                    <a:pt x="2196" y="1334"/>
                  </a:lnTo>
                  <a:lnTo>
                    <a:pt x="2216" y="1118"/>
                  </a:lnTo>
                  <a:lnTo>
                    <a:pt x="2196" y="883"/>
                  </a:lnTo>
                  <a:lnTo>
                    <a:pt x="2138" y="687"/>
                  </a:lnTo>
                  <a:lnTo>
                    <a:pt x="2040" y="490"/>
                  </a:lnTo>
                  <a:lnTo>
                    <a:pt x="1902" y="314"/>
                  </a:lnTo>
                  <a:lnTo>
                    <a:pt x="1726" y="177"/>
                  </a:lnTo>
                  <a:lnTo>
                    <a:pt x="1549" y="79"/>
                  </a:lnTo>
                  <a:lnTo>
                    <a:pt x="1334" y="20"/>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2"/>
            <p:cNvSpPr/>
            <p:nvPr/>
          </p:nvSpPr>
          <p:spPr>
            <a:xfrm>
              <a:off x="5215250" y="4706200"/>
              <a:ext cx="55925" cy="55900"/>
            </a:xfrm>
            <a:custGeom>
              <a:avLst/>
              <a:gdLst/>
              <a:ahLst/>
              <a:cxnLst/>
              <a:rect l="l" t="t" r="r" b="b"/>
              <a:pathLst>
                <a:path w="2237" h="2236" extrusionOk="0">
                  <a:moveTo>
                    <a:pt x="1119" y="0"/>
                  </a:moveTo>
                  <a:lnTo>
                    <a:pt x="883" y="20"/>
                  </a:lnTo>
                  <a:lnTo>
                    <a:pt x="668" y="79"/>
                  </a:lnTo>
                  <a:lnTo>
                    <a:pt x="491" y="197"/>
                  </a:lnTo>
                  <a:lnTo>
                    <a:pt x="315" y="334"/>
                  </a:lnTo>
                  <a:lnTo>
                    <a:pt x="177" y="491"/>
                  </a:lnTo>
                  <a:lnTo>
                    <a:pt x="79" y="687"/>
                  </a:lnTo>
                  <a:lnTo>
                    <a:pt x="20" y="883"/>
                  </a:lnTo>
                  <a:lnTo>
                    <a:pt x="1" y="1118"/>
                  </a:lnTo>
                  <a:lnTo>
                    <a:pt x="20" y="1334"/>
                  </a:lnTo>
                  <a:lnTo>
                    <a:pt x="79" y="1550"/>
                  </a:lnTo>
                  <a:lnTo>
                    <a:pt x="177" y="1746"/>
                  </a:lnTo>
                  <a:lnTo>
                    <a:pt x="315" y="1903"/>
                  </a:lnTo>
                  <a:lnTo>
                    <a:pt x="491" y="2040"/>
                  </a:lnTo>
                  <a:lnTo>
                    <a:pt x="668" y="2138"/>
                  </a:lnTo>
                  <a:lnTo>
                    <a:pt x="883" y="2216"/>
                  </a:lnTo>
                  <a:lnTo>
                    <a:pt x="1119" y="2236"/>
                  </a:lnTo>
                  <a:lnTo>
                    <a:pt x="1334" y="2216"/>
                  </a:lnTo>
                  <a:lnTo>
                    <a:pt x="1550" y="2138"/>
                  </a:lnTo>
                  <a:lnTo>
                    <a:pt x="1726" y="2040"/>
                  </a:lnTo>
                  <a:lnTo>
                    <a:pt x="1903" y="1903"/>
                  </a:lnTo>
                  <a:lnTo>
                    <a:pt x="2040" y="1746"/>
                  </a:lnTo>
                  <a:lnTo>
                    <a:pt x="2138" y="1550"/>
                  </a:lnTo>
                  <a:lnTo>
                    <a:pt x="2197" y="1334"/>
                  </a:lnTo>
                  <a:lnTo>
                    <a:pt x="2236" y="1118"/>
                  </a:lnTo>
                  <a:lnTo>
                    <a:pt x="2197" y="883"/>
                  </a:lnTo>
                  <a:lnTo>
                    <a:pt x="2138" y="687"/>
                  </a:lnTo>
                  <a:lnTo>
                    <a:pt x="2040" y="491"/>
                  </a:lnTo>
                  <a:lnTo>
                    <a:pt x="1903" y="334"/>
                  </a:lnTo>
                  <a:lnTo>
                    <a:pt x="1726" y="19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2"/>
            <p:cNvSpPr/>
            <p:nvPr/>
          </p:nvSpPr>
          <p:spPr>
            <a:xfrm>
              <a:off x="5215250" y="4926800"/>
              <a:ext cx="55925" cy="55925"/>
            </a:xfrm>
            <a:custGeom>
              <a:avLst/>
              <a:gdLst/>
              <a:ahLst/>
              <a:cxnLst/>
              <a:rect l="l" t="t" r="r" b="b"/>
              <a:pathLst>
                <a:path w="2237" h="2237" extrusionOk="0">
                  <a:moveTo>
                    <a:pt x="1119" y="1"/>
                  </a:moveTo>
                  <a:lnTo>
                    <a:pt x="883" y="20"/>
                  </a:lnTo>
                  <a:lnTo>
                    <a:pt x="668" y="99"/>
                  </a:lnTo>
                  <a:lnTo>
                    <a:pt x="491" y="197"/>
                  </a:lnTo>
                  <a:lnTo>
                    <a:pt x="315" y="334"/>
                  </a:lnTo>
                  <a:lnTo>
                    <a:pt x="177" y="491"/>
                  </a:lnTo>
                  <a:lnTo>
                    <a:pt x="79" y="687"/>
                  </a:lnTo>
                  <a:lnTo>
                    <a:pt x="20" y="903"/>
                  </a:lnTo>
                  <a:lnTo>
                    <a:pt x="1" y="1119"/>
                  </a:lnTo>
                  <a:lnTo>
                    <a:pt x="20" y="1354"/>
                  </a:lnTo>
                  <a:lnTo>
                    <a:pt x="79" y="1550"/>
                  </a:lnTo>
                  <a:lnTo>
                    <a:pt x="177" y="1746"/>
                  </a:lnTo>
                  <a:lnTo>
                    <a:pt x="315" y="1903"/>
                  </a:lnTo>
                  <a:lnTo>
                    <a:pt x="491" y="2040"/>
                  </a:lnTo>
                  <a:lnTo>
                    <a:pt x="668" y="2158"/>
                  </a:lnTo>
                  <a:lnTo>
                    <a:pt x="883" y="2217"/>
                  </a:lnTo>
                  <a:lnTo>
                    <a:pt x="1119" y="2236"/>
                  </a:lnTo>
                  <a:lnTo>
                    <a:pt x="1334" y="2217"/>
                  </a:lnTo>
                  <a:lnTo>
                    <a:pt x="1550" y="2158"/>
                  </a:lnTo>
                  <a:lnTo>
                    <a:pt x="1726" y="2040"/>
                  </a:lnTo>
                  <a:lnTo>
                    <a:pt x="1903" y="1903"/>
                  </a:lnTo>
                  <a:lnTo>
                    <a:pt x="2040" y="1746"/>
                  </a:lnTo>
                  <a:lnTo>
                    <a:pt x="2138" y="1550"/>
                  </a:lnTo>
                  <a:lnTo>
                    <a:pt x="2197" y="1354"/>
                  </a:lnTo>
                  <a:lnTo>
                    <a:pt x="2236" y="1119"/>
                  </a:lnTo>
                  <a:lnTo>
                    <a:pt x="2197" y="903"/>
                  </a:lnTo>
                  <a:lnTo>
                    <a:pt x="2138" y="687"/>
                  </a:lnTo>
                  <a:lnTo>
                    <a:pt x="2040" y="491"/>
                  </a:lnTo>
                  <a:lnTo>
                    <a:pt x="1903" y="334"/>
                  </a:lnTo>
                  <a:lnTo>
                    <a:pt x="1726" y="197"/>
                  </a:lnTo>
                  <a:lnTo>
                    <a:pt x="1550" y="9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2"/>
            <p:cNvSpPr/>
            <p:nvPr/>
          </p:nvSpPr>
          <p:spPr>
            <a:xfrm>
              <a:off x="5215250" y="5147900"/>
              <a:ext cx="55925" cy="55425"/>
            </a:xfrm>
            <a:custGeom>
              <a:avLst/>
              <a:gdLst/>
              <a:ahLst/>
              <a:cxnLst/>
              <a:rect l="l" t="t" r="r" b="b"/>
              <a:pathLst>
                <a:path w="2237" h="2217" extrusionOk="0">
                  <a:moveTo>
                    <a:pt x="1119" y="1"/>
                  </a:moveTo>
                  <a:lnTo>
                    <a:pt x="883" y="20"/>
                  </a:lnTo>
                  <a:lnTo>
                    <a:pt x="668" y="79"/>
                  </a:lnTo>
                  <a:lnTo>
                    <a:pt x="491" y="177"/>
                  </a:lnTo>
                  <a:lnTo>
                    <a:pt x="315" y="315"/>
                  </a:lnTo>
                  <a:lnTo>
                    <a:pt x="177" y="491"/>
                  </a:lnTo>
                  <a:lnTo>
                    <a:pt x="79" y="668"/>
                  </a:lnTo>
                  <a:lnTo>
                    <a:pt x="20" y="883"/>
                  </a:lnTo>
                  <a:lnTo>
                    <a:pt x="1" y="1099"/>
                  </a:lnTo>
                  <a:lnTo>
                    <a:pt x="20" y="1334"/>
                  </a:lnTo>
                  <a:lnTo>
                    <a:pt x="79" y="1550"/>
                  </a:lnTo>
                  <a:lnTo>
                    <a:pt x="177" y="1727"/>
                  </a:lnTo>
                  <a:lnTo>
                    <a:pt x="315" y="1903"/>
                  </a:lnTo>
                  <a:lnTo>
                    <a:pt x="491" y="2040"/>
                  </a:lnTo>
                  <a:lnTo>
                    <a:pt x="668" y="2138"/>
                  </a:lnTo>
                  <a:lnTo>
                    <a:pt x="883" y="2197"/>
                  </a:lnTo>
                  <a:lnTo>
                    <a:pt x="1119" y="2217"/>
                  </a:lnTo>
                  <a:lnTo>
                    <a:pt x="1334" y="2197"/>
                  </a:lnTo>
                  <a:lnTo>
                    <a:pt x="1550" y="2138"/>
                  </a:lnTo>
                  <a:lnTo>
                    <a:pt x="1726" y="2040"/>
                  </a:lnTo>
                  <a:lnTo>
                    <a:pt x="1903" y="1903"/>
                  </a:lnTo>
                  <a:lnTo>
                    <a:pt x="2040" y="1727"/>
                  </a:lnTo>
                  <a:lnTo>
                    <a:pt x="2138" y="1550"/>
                  </a:lnTo>
                  <a:lnTo>
                    <a:pt x="2197" y="1334"/>
                  </a:lnTo>
                  <a:lnTo>
                    <a:pt x="2236" y="1099"/>
                  </a:lnTo>
                  <a:lnTo>
                    <a:pt x="2197" y="883"/>
                  </a:lnTo>
                  <a:lnTo>
                    <a:pt x="2138" y="668"/>
                  </a:lnTo>
                  <a:lnTo>
                    <a:pt x="2040" y="491"/>
                  </a:lnTo>
                  <a:lnTo>
                    <a:pt x="1903" y="315"/>
                  </a:lnTo>
                  <a:lnTo>
                    <a:pt x="1726" y="177"/>
                  </a:lnTo>
                  <a:lnTo>
                    <a:pt x="1550" y="79"/>
                  </a:lnTo>
                  <a:lnTo>
                    <a:pt x="1334" y="20"/>
                  </a:lnTo>
                  <a:lnTo>
                    <a:pt x="1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2"/>
            <p:cNvSpPr/>
            <p:nvPr/>
          </p:nvSpPr>
          <p:spPr>
            <a:xfrm>
              <a:off x="5215250" y="5368525"/>
              <a:ext cx="55925" cy="55900"/>
            </a:xfrm>
            <a:custGeom>
              <a:avLst/>
              <a:gdLst/>
              <a:ahLst/>
              <a:cxnLst/>
              <a:rect l="l" t="t" r="r" b="b"/>
              <a:pathLst>
                <a:path w="2237" h="2236" extrusionOk="0">
                  <a:moveTo>
                    <a:pt x="1119" y="0"/>
                  </a:moveTo>
                  <a:lnTo>
                    <a:pt x="883" y="20"/>
                  </a:lnTo>
                  <a:lnTo>
                    <a:pt x="668" y="79"/>
                  </a:lnTo>
                  <a:lnTo>
                    <a:pt x="491" y="177"/>
                  </a:lnTo>
                  <a:lnTo>
                    <a:pt x="315" y="314"/>
                  </a:lnTo>
                  <a:lnTo>
                    <a:pt x="177" y="490"/>
                  </a:lnTo>
                  <a:lnTo>
                    <a:pt x="79" y="687"/>
                  </a:lnTo>
                  <a:lnTo>
                    <a:pt x="20" y="883"/>
                  </a:lnTo>
                  <a:lnTo>
                    <a:pt x="1" y="1118"/>
                  </a:lnTo>
                  <a:lnTo>
                    <a:pt x="20" y="1334"/>
                  </a:lnTo>
                  <a:lnTo>
                    <a:pt x="79" y="1549"/>
                  </a:lnTo>
                  <a:lnTo>
                    <a:pt x="177" y="1726"/>
                  </a:lnTo>
                  <a:lnTo>
                    <a:pt x="315" y="1902"/>
                  </a:lnTo>
                  <a:lnTo>
                    <a:pt x="491" y="2040"/>
                  </a:lnTo>
                  <a:lnTo>
                    <a:pt x="668" y="2138"/>
                  </a:lnTo>
                  <a:lnTo>
                    <a:pt x="883" y="2197"/>
                  </a:lnTo>
                  <a:lnTo>
                    <a:pt x="1119" y="2236"/>
                  </a:lnTo>
                  <a:lnTo>
                    <a:pt x="1334" y="2197"/>
                  </a:lnTo>
                  <a:lnTo>
                    <a:pt x="1550" y="2138"/>
                  </a:lnTo>
                  <a:lnTo>
                    <a:pt x="1726" y="2040"/>
                  </a:lnTo>
                  <a:lnTo>
                    <a:pt x="1903" y="1902"/>
                  </a:lnTo>
                  <a:lnTo>
                    <a:pt x="2040" y="1726"/>
                  </a:lnTo>
                  <a:lnTo>
                    <a:pt x="2138" y="1549"/>
                  </a:lnTo>
                  <a:lnTo>
                    <a:pt x="2197" y="1334"/>
                  </a:lnTo>
                  <a:lnTo>
                    <a:pt x="2236" y="1118"/>
                  </a:lnTo>
                  <a:lnTo>
                    <a:pt x="2197" y="883"/>
                  </a:lnTo>
                  <a:lnTo>
                    <a:pt x="2138" y="687"/>
                  </a:lnTo>
                  <a:lnTo>
                    <a:pt x="2040" y="490"/>
                  </a:lnTo>
                  <a:lnTo>
                    <a:pt x="1903" y="314"/>
                  </a:lnTo>
                  <a:lnTo>
                    <a:pt x="1726" y="177"/>
                  </a:lnTo>
                  <a:lnTo>
                    <a:pt x="1550" y="79"/>
                  </a:lnTo>
                  <a:lnTo>
                    <a:pt x="1334" y="20"/>
                  </a:lnTo>
                  <a:lnTo>
                    <a:pt x="11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Histoire du TAL</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Du rapport ALPAC à ChatGPT</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79841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8"/>
        <p:cNvGrpSpPr/>
        <p:nvPr/>
      </p:nvGrpSpPr>
      <p:grpSpPr>
        <a:xfrm>
          <a:off x="0" y="0"/>
          <a:ext cx="0" cy="0"/>
          <a:chOff x="0" y="0"/>
          <a:chExt cx="0" cy="0"/>
        </a:xfrm>
      </p:grpSpPr>
      <p:sp>
        <p:nvSpPr>
          <p:cNvPr id="1570" name="Google Shape;1570;p40"/>
          <p:cNvSpPr txBox="1">
            <a:spLocks noGrp="1"/>
          </p:cNvSpPr>
          <p:nvPr>
            <p:ph type="title"/>
          </p:nvPr>
        </p:nvSpPr>
        <p:spPr>
          <a:xfrm>
            <a:off x="0" y="0"/>
            <a:ext cx="5656521" cy="1533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it-IT" dirty="0" err="1"/>
              <a:t>Traduction</a:t>
            </a:r>
            <a:r>
              <a:rPr lang="it-IT" dirty="0"/>
              <a:t> </a:t>
            </a:r>
            <a:r>
              <a:rPr lang="it-IT" dirty="0" err="1"/>
              <a:t>Automatique</a:t>
            </a:r>
            <a:r>
              <a:rPr lang="it-IT" dirty="0"/>
              <a:t> </a:t>
            </a:r>
            <a:br>
              <a:rPr lang="it-IT" dirty="0"/>
            </a:br>
            <a:r>
              <a:rPr lang="it-IT" dirty="0"/>
              <a:t>et Guerre </a:t>
            </a:r>
            <a:r>
              <a:rPr lang="it-IT" dirty="0" err="1"/>
              <a:t>Froide</a:t>
            </a:r>
            <a:endParaRPr dirty="0"/>
          </a:p>
        </p:txBody>
      </p:sp>
      <p:sp>
        <p:nvSpPr>
          <p:cNvPr id="1571" name="Google Shape;1571;p40"/>
          <p:cNvSpPr txBox="1">
            <a:spLocks noGrp="1"/>
          </p:cNvSpPr>
          <p:nvPr>
            <p:ph type="subTitle" idx="1"/>
          </p:nvPr>
        </p:nvSpPr>
        <p:spPr>
          <a:xfrm>
            <a:off x="292670" y="1440766"/>
            <a:ext cx="5525204" cy="328363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1950 – USA – développement d’applications pour la traduction automatique</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1954 – </a:t>
            </a:r>
            <a:r>
              <a:rPr lang="en" sz="1600" b="1" dirty="0"/>
              <a:t>Georgetown-IBM experiment</a:t>
            </a:r>
          </a:p>
          <a:p>
            <a:pPr marL="0" lvl="0" indent="0" algn="l" rtl="0">
              <a:spcBef>
                <a:spcPts val="0"/>
              </a:spcBef>
              <a:spcAft>
                <a:spcPts val="0"/>
              </a:spcAft>
              <a:buNone/>
            </a:pPr>
            <a:r>
              <a:rPr lang="fr-FR" sz="1600" dirty="0"/>
              <a:t>T</a:t>
            </a:r>
            <a:r>
              <a:rPr lang="en" sz="1600" dirty="0"/>
              <a:t>raduction automatique de 60 phrases russe </a:t>
            </a:r>
            <a:r>
              <a:rPr lang="en" sz="1600" dirty="0">
                <a:sym typeface="Wingdings" panose="05000000000000000000" pitchFamily="2" charset="2"/>
              </a:rPr>
              <a:t></a:t>
            </a:r>
            <a:r>
              <a:rPr lang="en" sz="1600" dirty="0"/>
              <a:t> anglais</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On préconisait la traduction automatique comme </a:t>
            </a:r>
            <a:r>
              <a:rPr lang="en" sz="1600" i="1" dirty="0"/>
              <a:t>probléme</a:t>
            </a:r>
            <a:r>
              <a:rPr lang="en" sz="1600" dirty="0"/>
              <a:t> </a:t>
            </a:r>
            <a:r>
              <a:rPr lang="en" sz="1600" i="1" dirty="0"/>
              <a:t>déjà résolu </a:t>
            </a:r>
            <a:r>
              <a:rPr lang="en" sz="1600" dirty="0"/>
              <a:t>dans l’espace de 3/5 ans…</a:t>
            </a:r>
          </a:p>
          <a:p>
            <a:pPr marL="0" lvl="0" indent="0" algn="l" rtl="0">
              <a:spcBef>
                <a:spcPts val="0"/>
              </a:spcBef>
              <a:spcAft>
                <a:spcPts val="0"/>
              </a:spcAft>
              <a:buNone/>
            </a:pPr>
            <a:endParaRPr lang="en" sz="1600" dirty="0"/>
          </a:p>
          <a:p>
            <a:pPr marL="0" lvl="0" indent="0" algn="l" rtl="0">
              <a:spcBef>
                <a:spcPts val="0"/>
              </a:spcBef>
              <a:spcAft>
                <a:spcPts val="0"/>
              </a:spcAft>
              <a:buNone/>
            </a:pPr>
            <a:r>
              <a:rPr lang="en" sz="1600" dirty="0"/>
              <a:t>1966 – </a:t>
            </a:r>
            <a:r>
              <a:rPr lang="en" sz="1600" b="1" dirty="0"/>
              <a:t>Rapport ALPAC </a:t>
            </a:r>
            <a:r>
              <a:rPr lang="en" sz="1600" dirty="0"/>
              <a:t>– reduction des financements et investissements sur les ressources pour la traduction plutôt que sur la traduction automatique elle-même</a:t>
            </a:r>
          </a:p>
          <a:p>
            <a:pPr marL="0" lvl="0" indent="0" algn="r" rtl="0">
              <a:spcBef>
                <a:spcPts val="0"/>
              </a:spcBef>
              <a:spcAft>
                <a:spcPts val="0"/>
              </a:spcAft>
              <a:buNone/>
            </a:pPr>
            <a:endParaRPr sz="1600" dirty="0"/>
          </a:p>
        </p:txBody>
      </p:sp>
      <p:sp>
        <p:nvSpPr>
          <p:cNvPr id="3" name="Espace réservé pour une image  2">
            <a:extLst>
              <a:ext uri="{FF2B5EF4-FFF2-40B4-BE49-F238E27FC236}">
                <a16:creationId xmlns:a16="http://schemas.microsoft.com/office/drawing/2014/main" id="{4045F43A-91F2-2EA8-C338-567CDC9C7FD7}"/>
              </a:ext>
            </a:extLst>
          </p:cNvPr>
          <p:cNvSpPr>
            <a:spLocks noGrp="1"/>
          </p:cNvSpPr>
          <p:nvPr>
            <p:ph type="pic" idx="2"/>
          </p:nvPr>
        </p:nvSpPr>
        <p:spPr>
          <a:xfrm>
            <a:off x="5979227" y="1117800"/>
            <a:ext cx="2910000" cy="2907900"/>
          </a:xfrm>
        </p:spPr>
        <p:txBody>
          <a:bodyPr/>
          <a:lstStyle/>
          <a:p>
            <a:endParaRPr lang="fr-FR"/>
          </a:p>
        </p:txBody>
      </p:sp>
      <p:pic>
        <p:nvPicPr>
          <p:cNvPr id="4" name="Google Shape;1569;p40">
            <a:extLst>
              <a:ext uri="{FF2B5EF4-FFF2-40B4-BE49-F238E27FC236}">
                <a16:creationId xmlns:a16="http://schemas.microsoft.com/office/drawing/2014/main" id="{0F8CBC25-A06D-47FC-D2B4-3D7F6F641D17}"/>
              </a:ext>
            </a:extLst>
          </p:cNvPr>
          <p:cNvPicPr preferRelativeResize="0">
            <a:picLocks/>
          </p:cNvPicPr>
          <p:nvPr/>
        </p:nvPicPr>
        <p:blipFill>
          <a:blip r:embed="rId3"/>
          <a:srcRect l="16643" r="16643"/>
          <a:stretch/>
        </p:blipFill>
        <p:spPr>
          <a:xfrm>
            <a:off x="5979227" y="1117800"/>
            <a:ext cx="2910000" cy="2907900"/>
          </a:xfrm>
          <a:prstGeom prst="ellipse">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757180" y="950219"/>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дух бодр, плоть же немощна</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spirit is willing, but the flesh is weak”</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836428" y="1782728"/>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988743" y="3018961"/>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“The vodka is strong, but the meat is rotten”</a:t>
            </a:r>
          </a:p>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r>
              <a:rPr kumimoji="0" lang="ru-RU"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водка хорошая, но мясо протухло</a:t>
            </a: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a:t>
            </a:r>
          </a:p>
        </p:txBody>
      </p:sp>
      <p:sp>
        <p:nvSpPr>
          <p:cNvPr id="2" name="Google Shape;1546;p37">
            <a:extLst>
              <a:ext uri="{FF2B5EF4-FFF2-40B4-BE49-F238E27FC236}">
                <a16:creationId xmlns:a16="http://schemas.microsoft.com/office/drawing/2014/main" id="{42BED7B7-E2B8-EE08-69CB-EDCA71568CEF}"/>
              </a:ext>
            </a:extLst>
          </p:cNvPr>
          <p:cNvSpPr txBox="1">
            <a:spLocks/>
          </p:cNvSpPr>
          <p:nvPr/>
        </p:nvSpPr>
        <p:spPr>
          <a:xfrm>
            <a:off x="915453" y="4148289"/>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lang="en-US" sz="2000" i="1" dirty="0">
                <a:solidFill>
                  <a:schemeClr val="tx1">
                    <a:lumMod val="20000"/>
                    <a:lumOff val="80000"/>
                  </a:schemeClr>
                </a:solidFill>
                <a:latin typeface="Golos Text" panose="020B0604020202020204" charset="0"/>
                <a:cs typeface="Golos Text" panose="020B0604020202020204" charset="0"/>
              </a:rPr>
              <a:t>(</a:t>
            </a:r>
            <a:r>
              <a:rPr lang="en-US" sz="2000" i="1" dirty="0" err="1">
                <a:solidFill>
                  <a:schemeClr val="tx1">
                    <a:lumMod val="20000"/>
                    <a:lumOff val="80000"/>
                  </a:schemeClr>
                </a:solidFill>
                <a:latin typeface="Golos Text" panose="020B0604020202020204" charset="0"/>
                <a:cs typeface="Golos Text" panose="020B0604020202020204" charset="0"/>
              </a:rPr>
              <a:t>Exemple</a:t>
            </a:r>
            <a:r>
              <a:rPr lang="en-US" sz="2000" i="1" dirty="0">
                <a:solidFill>
                  <a:schemeClr val="tx1">
                    <a:lumMod val="20000"/>
                    <a:lumOff val="80000"/>
                  </a:schemeClr>
                </a:solidFill>
                <a:latin typeface="Golos Text" panose="020B0604020202020204" charset="0"/>
                <a:cs typeface="Golos Text" panose="020B0604020202020204" charset="0"/>
              </a:rPr>
              <a:t> </a:t>
            </a:r>
            <a:r>
              <a:rPr lang="en-US" sz="2000" i="1" dirty="0" err="1">
                <a:solidFill>
                  <a:schemeClr val="tx1">
                    <a:lumMod val="20000"/>
                    <a:lumOff val="80000"/>
                  </a:schemeClr>
                </a:solidFill>
                <a:latin typeface="Golos Text" panose="020B0604020202020204" charset="0"/>
                <a:cs typeface="Golos Text" panose="020B0604020202020204" charset="0"/>
              </a:rPr>
              <a:t>apocryphe</a:t>
            </a:r>
            <a:r>
              <a:rPr lang="en-US" sz="2000" i="1" dirty="0">
                <a:solidFill>
                  <a:schemeClr val="tx1">
                    <a:lumMod val="20000"/>
                    <a:lumOff val="80000"/>
                  </a:schemeClr>
                </a:solidFill>
                <a:latin typeface="Golos Text" panose="020B0604020202020204" charset="0"/>
                <a:cs typeface="Golos Text" panose="020B0604020202020204" charset="0"/>
              </a:rPr>
              <a:t> non </a:t>
            </a:r>
            <a:r>
              <a:rPr lang="en-US" sz="2000" i="1" dirty="0" err="1">
                <a:solidFill>
                  <a:schemeClr val="tx1">
                    <a:lumMod val="20000"/>
                    <a:lumOff val="80000"/>
                  </a:schemeClr>
                </a:solidFill>
                <a:latin typeface="Golos Text" panose="020B0604020202020204" charset="0"/>
                <a:cs typeface="Golos Text" panose="020B0604020202020204" charset="0"/>
              </a:rPr>
              <a:t>attesté</a:t>
            </a:r>
            <a:r>
              <a:rPr lang="en-US" sz="2000" i="1" dirty="0">
                <a:solidFill>
                  <a:schemeClr val="tx1">
                    <a:lumMod val="20000"/>
                    <a:lumOff val="80000"/>
                  </a:schemeClr>
                </a:solidFill>
                <a:latin typeface="Golos Text" panose="020B0604020202020204" charset="0"/>
                <a:cs typeface="Golos Text" panose="020B0604020202020204" charset="0"/>
              </a:rPr>
              <a:t>)</a:t>
            </a:r>
            <a:endParaRPr kumimoji="0" lang="en-US" sz="20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9" name="Google Shape;1546;p37">
            <a:extLst>
              <a:ext uri="{FF2B5EF4-FFF2-40B4-BE49-F238E27FC236}">
                <a16:creationId xmlns:a16="http://schemas.microsoft.com/office/drawing/2014/main" id="{AE3C361A-01CE-D33F-2EE1-25E5B7301018}"/>
              </a:ext>
            </a:extLst>
          </p:cNvPr>
          <p:cNvSpPr txBox="1">
            <a:spLocks/>
          </p:cNvSpPr>
          <p:nvPr/>
        </p:nvSpPr>
        <p:spPr>
          <a:xfrm>
            <a:off x="757180" y="1282729"/>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indent="0">
              <a:buClr>
                <a:srgbClr val="FFFFFF"/>
              </a:buClr>
              <a:defRPr/>
            </a:pPr>
            <a:r>
              <a:rPr kumimoji="0" lang="en-US" sz="28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“Out of mind, out of sight”</a:t>
            </a:r>
          </a:p>
        </p:txBody>
      </p:sp>
      <p:sp>
        <p:nvSpPr>
          <p:cNvPr id="10" name="Google Shape;1546;p37">
            <a:extLst>
              <a:ext uri="{FF2B5EF4-FFF2-40B4-BE49-F238E27FC236}">
                <a16:creationId xmlns:a16="http://schemas.microsoft.com/office/drawing/2014/main" id="{147F1714-EE8A-B817-88EE-16018F3F5B55}"/>
              </a:ext>
            </a:extLst>
          </p:cNvPr>
          <p:cNvSpPr txBox="1">
            <a:spLocks/>
          </p:cNvSpPr>
          <p:nvPr/>
        </p:nvSpPr>
        <p:spPr>
          <a:xfrm>
            <a:off x="757180" y="2058374"/>
            <a:ext cx="7957226"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EN  </a:t>
            </a:r>
            <a:r>
              <a:rPr lang="en-US" sz="2400" dirty="0">
                <a:solidFill>
                  <a:schemeClr val="tx1">
                    <a:lumMod val="20000"/>
                    <a:lumOff val="80000"/>
                  </a:schemeClr>
                </a:solidFill>
                <a:latin typeface="Golos Text" panose="020B0604020202020204" charset="0"/>
                <a:cs typeface="Golos Text" panose="020B0604020202020204" charset="0"/>
                <a:sym typeface="Wingdings" panose="05000000000000000000" pitchFamily="2" charset="2"/>
              </a:rPr>
              <a:t>RU </a:t>
            </a:r>
            <a:r>
              <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Wingdings" panose="05000000000000000000" pitchFamily="2" charset="2"/>
              </a:rPr>
              <a:t> EN</a:t>
            </a:r>
            <a:endParaRPr kumimoji="0" lang="en-US" sz="2400" b="0" i="0"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11" name="Google Shape;1546;p37">
            <a:extLst>
              <a:ext uri="{FF2B5EF4-FFF2-40B4-BE49-F238E27FC236}">
                <a16:creationId xmlns:a16="http://schemas.microsoft.com/office/drawing/2014/main" id="{8B98E0E5-1152-B7F1-4C0D-6A4D5C34DA82}"/>
              </a:ext>
            </a:extLst>
          </p:cNvPr>
          <p:cNvSpPr txBox="1">
            <a:spLocks/>
          </p:cNvSpPr>
          <p:nvPr/>
        </p:nvSpPr>
        <p:spPr>
          <a:xfrm>
            <a:off x="1079246" y="2834020"/>
            <a:ext cx="731309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800" b="0" i="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rPr>
              <a:t>“Invisible idiot”</a:t>
            </a:r>
          </a:p>
        </p:txBody>
      </p:sp>
      <p:sp>
        <p:nvSpPr>
          <p:cNvPr id="2" name="ZoneTexte 1">
            <a:extLst>
              <a:ext uri="{FF2B5EF4-FFF2-40B4-BE49-F238E27FC236}">
                <a16:creationId xmlns:a16="http://schemas.microsoft.com/office/drawing/2014/main" id="{14345AE0-0C36-3F25-186E-162E69A7D819}"/>
              </a:ext>
            </a:extLst>
          </p:cNvPr>
          <p:cNvSpPr txBox="1"/>
          <p:nvPr/>
        </p:nvSpPr>
        <p:spPr>
          <a:xfrm>
            <a:off x="3603690" y="4047460"/>
            <a:ext cx="5110716" cy="523220"/>
          </a:xfrm>
          <a:prstGeom prst="rect">
            <a:avLst/>
          </a:prstGeom>
          <a:noFill/>
        </p:spPr>
        <p:txBody>
          <a:bodyPr wrap="square" rtlCol="0">
            <a:spAutoFit/>
          </a:bodyPr>
          <a:lstStyle/>
          <a:p>
            <a:r>
              <a:rPr lang="it-IT" dirty="0" err="1">
                <a:solidFill>
                  <a:schemeClr val="tx1">
                    <a:lumMod val="20000"/>
                    <a:lumOff val="80000"/>
                  </a:schemeClr>
                </a:solidFill>
                <a:latin typeface="Golos Text" panose="020B0604020202020204" charset="0"/>
                <a:cs typeface="Golos Text" panose="020B0604020202020204" charset="0"/>
              </a:rPr>
              <a:t>cité</a:t>
            </a:r>
            <a:r>
              <a:rPr lang="it-IT" dirty="0">
                <a:solidFill>
                  <a:schemeClr val="tx1">
                    <a:lumMod val="20000"/>
                    <a:lumOff val="80000"/>
                  </a:schemeClr>
                </a:solidFill>
                <a:latin typeface="Golos Text" panose="020B0604020202020204" charset="0"/>
                <a:cs typeface="Golos Text" panose="020B0604020202020204" charset="0"/>
              </a:rPr>
              <a:t> par John </a:t>
            </a:r>
            <a:r>
              <a:rPr lang="it-IT" dirty="0" err="1">
                <a:solidFill>
                  <a:schemeClr val="tx1">
                    <a:lumMod val="20000"/>
                    <a:lumOff val="80000"/>
                  </a:schemeClr>
                </a:solidFill>
                <a:latin typeface="Golos Text" panose="020B0604020202020204" charset="0"/>
                <a:cs typeface="Golos Text" panose="020B0604020202020204" charset="0"/>
              </a:rPr>
              <a:t>Hutchins</a:t>
            </a:r>
            <a:r>
              <a:rPr lang="it-IT" dirty="0">
                <a:solidFill>
                  <a:schemeClr val="tx1">
                    <a:lumMod val="20000"/>
                    <a:lumOff val="80000"/>
                  </a:schemeClr>
                </a:solidFill>
                <a:latin typeface="Golos Text" panose="020B0604020202020204" charset="0"/>
                <a:cs typeface="Golos Text" panose="020B0604020202020204" charset="0"/>
              </a:rPr>
              <a:t>, </a:t>
            </a:r>
            <a:r>
              <a:rPr lang="it-IT" dirty="0" err="1">
                <a:solidFill>
                  <a:schemeClr val="tx1">
                    <a:lumMod val="20000"/>
                    <a:lumOff val="80000"/>
                  </a:schemeClr>
                </a:solidFill>
                <a:latin typeface="Golos Text" panose="020B0604020202020204" charset="0"/>
                <a:cs typeface="Golos Text" panose="020B0604020202020204" charset="0"/>
              </a:rPr>
              <a:t>Harper’s</a:t>
            </a:r>
            <a:r>
              <a:rPr lang="it-IT" dirty="0">
                <a:solidFill>
                  <a:schemeClr val="tx1">
                    <a:lumMod val="20000"/>
                    <a:lumOff val="80000"/>
                  </a:schemeClr>
                </a:solidFill>
                <a:latin typeface="Golos Text" panose="020B0604020202020204" charset="0"/>
                <a:cs typeface="Golos Text" panose="020B0604020202020204" charset="0"/>
              </a:rPr>
              <a:t> Magazine, August 1962</a:t>
            </a:r>
          </a:p>
          <a:p>
            <a:r>
              <a:rPr lang="en-US" dirty="0">
                <a:solidFill>
                  <a:schemeClr val="tx1">
                    <a:lumMod val="20000"/>
                    <a:lumOff val="80000"/>
                  </a:schemeClr>
                </a:solidFill>
                <a:latin typeface="Golos Text" panose="020B0604020202020204" charset="0"/>
                <a:cs typeface="Golos Text" panose="020B0604020202020204" charset="0"/>
                <a:hlinkClick r:id="rId3"/>
              </a:rPr>
              <a:t>"The whisky was invisible", or Persistent myths of MT"</a:t>
            </a:r>
            <a:endParaRPr lang="fr-FR" dirty="0">
              <a:solidFill>
                <a:schemeClr val="tx1">
                  <a:lumMod val="20000"/>
                  <a:lumOff val="80000"/>
                </a:schemeClr>
              </a:solidFill>
              <a:latin typeface="Golos Text" panose="020B0604020202020204" charset="0"/>
              <a:cs typeface="Golos Text" panose="020B0604020202020204" charset="0"/>
            </a:endParaRPr>
          </a:p>
        </p:txBody>
      </p:sp>
    </p:spTree>
    <p:extLst>
      <p:ext uri="{BB962C8B-B14F-4D97-AF65-F5344CB8AC3E}">
        <p14:creationId xmlns:p14="http://schemas.microsoft.com/office/powerpoint/2010/main" val="19420632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Rapport ALPAC (I)</a:t>
            </a:r>
            <a:endParaRPr dirty="0"/>
          </a:p>
        </p:txBody>
      </p:sp>
      <p:sp>
        <p:nvSpPr>
          <p:cNvPr id="1536" name="Google Shape;1536;p36"/>
          <p:cNvSpPr txBox="1">
            <a:spLocks noGrp="1"/>
          </p:cNvSpPr>
          <p:nvPr>
            <p:ph type="subTitle" idx="1"/>
          </p:nvPr>
        </p:nvSpPr>
        <p:spPr>
          <a:xfrm>
            <a:off x="626866" y="1584131"/>
            <a:ext cx="8305467" cy="53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Automatic Language Processing Advisory Committee</a:t>
            </a:r>
          </a:p>
        </p:txBody>
      </p:sp>
      <p:sp>
        <p:nvSpPr>
          <p:cNvPr id="1537" name="Google Shape;1537;p36"/>
          <p:cNvSpPr txBox="1">
            <a:spLocks noGrp="1"/>
          </p:cNvSpPr>
          <p:nvPr>
            <p:ph type="subTitle" idx="2"/>
          </p:nvPr>
        </p:nvSpPr>
        <p:spPr>
          <a:xfrm>
            <a:off x="626866" y="2616999"/>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600" dirty="0"/>
              <a:t>E</a:t>
            </a:r>
            <a:r>
              <a:rPr lang="en" sz="1600" dirty="0"/>
              <a:t>valuer les progrès des derniers dix ans en linguistique computationnelle et en particulier en traduction automatique</a:t>
            </a:r>
            <a:endParaRPr sz="1600" dirty="0"/>
          </a:p>
        </p:txBody>
      </p:sp>
      <p:sp>
        <p:nvSpPr>
          <p:cNvPr id="1538" name="Google Shape;1538;p36"/>
          <p:cNvSpPr txBox="1">
            <a:spLocks noGrp="1"/>
          </p:cNvSpPr>
          <p:nvPr>
            <p:ph type="subTitle" idx="3"/>
          </p:nvPr>
        </p:nvSpPr>
        <p:spPr>
          <a:xfrm>
            <a:off x="626866" y="3824814"/>
            <a:ext cx="8305467"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La recherche en TA n’était pas suffisante, il faut recentrer les recherches sur la linguistique computationnelle de base d’abord </a:t>
            </a:r>
            <a:r>
              <a:rPr lang="en" sz="1600" dirty="0">
                <a:sym typeface="Wingdings" panose="05000000000000000000" pitchFamily="2" charset="2"/>
              </a:rPr>
              <a:t> réduction des financements en TA</a:t>
            </a:r>
          </a:p>
          <a:p>
            <a:pPr marL="0" lvl="0" indent="0" algn="l" rtl="0">
              <a:spcBef>
                <a:spcPts val="0"/>
              </a:spcBef>
              <a:spcAft>
                <a:spcPts val="0"/>
              </a:spcAft>
              <a:buNone/>
            </a:pPr>
            <a:r>
              <a:rPr lang="en" sz="1600" b="1" i="1" dirty="0">
                <a:sym typeface="Wingdings" panose="05000000000000000000" pitchFamily="2" charset="2"/>
              </a:rPr>
              <a:t>Premier HIVER DE L’IA</a:t>
            </a:r>
            <a:endParaRPr sz="1600" b="1" i="1" dirty="0"/>
          </a:p>
        </p:txBody>
      </p:sp>
      <p:sp>
        <p:nvSpPr>
          <p:cNvPr id="1539" name="Google Shape;1539;p36"/>
          <p:cNvSpPr txBox="1">
            <a:spLocks noGrp="1"/>
          </p:cNvSpPr>
          <p:nvPr>
            <p:ph type="subTitle" idx="4"/>
          </p:nvPr>
        </p:nvSpPr>
        <p:spPr>
          <a:xfrm>
            <a:off x="626866" y="1249738"/>
            <a:ext cx="8305467" cy="53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ALPAC</a:t>
            </a:r>
            <a:endParaRPr dirty="0"/>
          </a:p>
        </p:txBody>
      </p:sp>
      <p:sp>
        <p:nvSpPr>
          <p:cNvPr id="1540" name="Google Shape;1540;p36"/>
          <p:cNvSpPr txBox="1">
            <a:spLocks noGrp="1"/>
          </p:cNvSpPr>
          <p:nvPr>
            <p:ph type="subTitle" idx="5"/>
          </p:nvPr>
        </p:nvSpPr>
        <p:spPr>
          <a:xfrm>
            <a:off x="626866" y="2271277"/>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fr-FR" dirty="0"/>
              <a:t>Objectifs</a:t>
            </a:r>
            <a:endParaRPr dirty="0"/>
          </a:p>
        </p:txBody>
      </p:sp>
      <p:sp>
        <p:nvSpPr>
          <p:cNvPr id="1541" name="Google Shape;1541;p36"/>
          <p:cNvSpPr txBox="1">
            <a:spLocks noGrp="1"/>
          </p:cNvSpPr>
          <p:nvPr>
            <p:ph type="subTitle" idx="6"/>
          </p:nvPr>
        </p:nvSpPr>
        <p:spPr>
          <a:xfrm>
            <a:off x="626866" y="3479092"/>
            <a:ext cx="8305467"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Résultats du rapport</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000349-F5E7-FBFC-87B0-B02032584768}"/>
              </a:ext>
            </a:extLst>
          </p:cNvPr>
          <p:cNvSpPr>
            <a:spLocks noGrp="1"/>
          </p:cNvSpPr>
          <p:nvPr>
            <p:ph type="title"/>
          </p:nvPr>
        </p:nvSpPr>
        <p:spPr/>
        <p:txBody>
          <a:bodyPr/>
          <a:lstStyle/>
          <a:p>
            <a:r>
              <a:rPr lang="fr-FR" dirty="0"/>
              <a:t>Rapport ALPAC (II)</a:t>
            </a:r>
          </a:p>
        </p:txBody>
      </p:sp>
      <p:sp>
        <p:nvSpPr>
          <p:cNvPr id="3" name="Sous-titre 2">
            <a:extLst>
              <a:ext uri="{FF2B5EF4-FFF2-40B4-BE49-F238E27FC236}">
                <a16:creationId xmlns:a16="http://schemas.microsoft.com/office/drawing/2014/main" id="{F155B4D7-168A-237F-12CB-BF7E10D040EE}"/>
              </a:ext>
            </a:extLst>
          </p:cNvPr>
          <p:cNvSpPr>
            <a:spLocks noGrp="1"/>
          </p:cNvSpPr>
          <p:nvPr>
            <p:ph type="subTitle" idx="1"/>
          </p:nvPr>
        </p:nvSpPr>
        <p:spPr>
          <a:xfrm>
            <a:off x="787400" y="1406517"/>
            <a:ext cx="7447123" cy="2871300"/>
          </a:xfrm>
        </p:spPr>
        <p:txBody>
          <a:bodyPr/>
          <a:lstStyle/>
          <a:p>
            <a:pPr marL="139700" indent="0">
              <a:buNone/>
            </a:pPr>
            <a:r>
              <a:rPr lang="it-IT" sz="1800" dirty="0"/>
              <a:t>- Pas la </a:t>
            </a:r>
            <a:r>
              <a:rPr lang="it-IT" sz="1800" dirty="0" err="1"/>
              <a:t>peine</a:t>
            </a:r>
            <a:r>
              <a:rPr lang="it-IT" sz="1800" dirty="0"/>
              <a:t> d’investir plus </a:t>
            </a:r>
            <a:r>
              <a:rPr lang="it-IT" sz="1800" dirty="0" err="1"/>
              <a:t>dans</a:t>
            </a:r>
            <a:r>
              <a:rPr lang="it-IT" sz="1800" dirty="0"/>
              <a:t> la TA</a:t>
            </a:r>
            <a:r>
              <a:rPr lang="fr-FR" sz="1800" dirty="0"/>
              <a:t> (marché relativement petit, traductions automatiques encore fortement erronées)</a:t>
            </a:r>
          </a:p>
          <a:p>
            <a:pPr marL="139700" indent="0">
              <a:buNone/>
            </a:pPr>
            <a:r>
              <a:rPr lang="fr-FR" sz="1800" dirty="0"/>
              <a:t>- S’orienter dans le développement d’outils de support à la traduction (dictionnaires numériques)</a:t>
            </a:r>
          </a:p>
          <a:p>
            <a:pPr marL="139700" indent="0">
              <a:buNone/>
            </a:pPr>
            <a:endParaRPr lang="fr-FR" sz="1800" dirty="0"/>
          </a:p>
          <a:p>
            <a:pPr marL="139700" indent="0" algn="ctr">
              <a:buNone/>
            </a:pPr>
            <a:r>
              <a:rPr lang="fr-FR" sz="1800" dirty="0"/>
              <a:t>Passage de la Traduction Automatique</a:t>
            </a:r>
          </a:p>
          <a:p>
            <a:pPr marL="139700" indent="0" algn="ctr">
              <a:buNone/>
            </a:pPr>
            <a:r>
              <a:rPr lang="fr-FR" sz="1800" dirty="0"/>
              <a:t>à la Traduction Assisté par l’Ordinateur</a:t>
            </a:r>
          </a:p>
          <a:p>
            <a:pPr algn="ctr">
              <a:buFont typeface="Wingdings" panose="05000000000000000000" pitchFamily="2" charset="2"/>
              <a:buChar char="à"/>
            </a:pPr>
            <a:r>
              <a:rPr lang="fr-FR" sz="1800" dirty="0">
                <a:sym typeface="Wingdings" panose="05000000000000000000" pitchFamily="2" charset="2"/>
              </a:rPr>
              <a:t>Naissance de la Linguistique Computationnelle </a:t>
            </a:r>
          </a:p>
          <a:p>
            <a:pPr marL="139700" indent="0" algn="ctr">
              <a:buNone/>
            </a:pPr>
            <a:r>
              <a:rPr lang="fr-FR" sz="1800" dirty="0">
                <a:sym typeface="Wingdings" panose="05000000000000000000" pitchFamily="2" charset="2"/>
              </a:rPr>
              <a:t>et de la Linguistique des Corpus</a:t>
            </a:r>
            <a:endParaRPr lang="it-IT" sz="1800" dirty="0"/>
          </a:p>
        </p:txBody>
      </p:sp>
    </p:spTree>
    <p:extLst>
      <p:ext uri="{BB962C8B-B14F-4D97-AF65-F5344CB8AC3E}">
        <p14:creationId xmlns:p14="http://schemas.microsoft.com/office/powerpoint/2010/main" val="41181754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Périodisation</a:t>
            </a:r>
            <a:endParaRPr dirty="0"/>
          </a:p>
        </p:txBody>
      </p:sp>
      <p:sp>
        <p:nvSpPr>
          <p:cNvPr id="4" name="ZoneTexte 3">
            <a:extLst>
              <a:ext uri="{FF2B5EF4-FFF2-40B4-BE49-F238E27FC236}">
                <a16:creationId xmlns:a16="http://schemas.microsoft.com/office/drawing/2014/main" id="{27F979AB-EC49-1A6E-FE86-EAF9AAC868EC}"/>
              </a:ext>
            </a:extLst>
          </p:cNvPr>
          <p:cNvSpPr txBox="1"/>
          <p:nvPr/>
        </p:nvSpPr>
        <p:spPr>
          <a:xfrm>
            <a:off x="1738600" y="1214812"/>
            <a:ext cx="5918200" cy="1384995"/>
          </a:xfrm>
          <a:prstGeom prst="rect">
            <a:avLst/>
          </a:prstGeom>
          <a:noFill/>
        </p:spPr>
        <p:txBody>
          <a:bodyPr wrap="square" rtlCol="0">
            <a:spAutoFit/>
          </a:bodyPr>
          <a:lstStyle/>
          <a:p>
            <a:r>
              <a:rPr lang="fr-FR" sz="2800" dirty="0">
                <a:solidFill>
                  <a:schemeClr val="bg1"/>
                </a:solidFill>
                <a:latin typeface="Figtree" panose="020B0604020202020204" charset="0"/>
                <a:cs typeface="Figtree" panose="020B0604020202020204" charset="0"/>
              </a:rPr>
              <a:t>Période Symbolique (1950-1990)</a:t>
            </a:r>
          </a:p>
          <a:p>
            <a:r>
              <a:rPr lang="fr-FR" sz="2800" dirty="0">
                <a:solidFill>
                  <a:schemeClr val="bg1"/>
                </a:solidFill>
                <a:latin typeface="Figtree" panose="020B0604020202020204" charset="0"/>
                <a:cs typeface="Figtree" panose="020B0604020202020204" charset="0"/>
              </a:rPr>
              <a:t>Période Statistique   (1990-2010)</a:t>
            </a:r>
          </a:p>
          <a:p>
            <a:r>
              <a:rPr lang="fr-FR" sz="2800" dirty="0">
                <a:solidFill>
                  <a:schemeClr val="bg1"/>
                </a:solidFill>
                <a:latin typeface="Figtree" panose="020B0604020202020204" charset="0"/>
                <a:cs typeface="Figtree" panose="020B0604020202020204" charset="0"/>
              </a:rPr>
              <a:t>Période Neuronale         (2010-…)</a:t>
            </a:r>
          </a:p>
        </p:txBody>
      </p:sp>
      <p:pic>
        <p:nvPicPr>
          <p:cNvPr id="2" name="Image 2">
            <a:extLst>
              <a:ext uri="{FF2B5EF4-FFF2-40B4-BE49-F238E27FC236}">
                <a16:creationId xmlns:a16="http://schemas.microsoft.com/office/drawing/2014/main" id="{FB60336C-D29A-45AB-A0A5-25C3F49EFF8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49954" y="2861332"/>
            <a:ext cx="5508625" cy="177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C5D31C-8C2B-972F-8EF0-413261E949E9}"/>
              </a:ext>
            </a:extLst>
          </p:cNvPr>
          <p:cNvSpPr>
            <a:spLocks noGrp="1"/>
          </p:cNvSpPr>
          <p:nvPr>
            <p:ph type="title"/>
          </p:nvPr>
        </p:nvSpPr>
        <p:spPr>
          <a:xfrm>
            <a:off x="1284694" y="2095779"/>
            <a:ext cx="6576000" cy="1039800"/>
          </a:xfrm>
        </p:spPr>
        <p:txBody>
          <a:bodyPr/>
          <a:lstStyle/>
          <a:p>
            <a:endParaRPr lang="fr-FR"/>
          </a:p>
        </p:txBody>
      </p:sp>
      <p:sp>
        <p:nvSpPr>
          <p:cNvPr id="3" name="Sous-titre 2">
            <a:extLst>
              <a:ext uri="{FF2B5EF4-FFF2-40B4-BE49-F238E27FC236}">
                <a16:creationId xmlns:a16="http://schemas.microsoft.com/office/drawing/2014/main" id="{A9C49E51-64B0-FFA8-9066-5BB0699CF459}"/>
              </a:ext>
            </a:extLst>
          </p:cNvPr>
          <p:cNvSpPr>
            <a:spLocks noGrp="1"/>
          </p:cNvSpPr>
          <p:nvPr>
            <p:ph type="subTitle" idx="1"/>
          </p:nvPr>
        </p:nvSpPr>
        <p:spPr>
          <a:xfrm>
            <a:off x="1284694" y="3079254"/>
            <a:ext cx="6576000" cy="457200"/>
          </a:xfrm>
        </p:spPr>
        <p:txBody>
          <a:bodyPr/>
          <a:lstStyle/>
          <a:p>
            <a:endParaRPr lang="fr-FR"/>
          </a:p>
        </p:txBody>
      </p:sp>
      <p:pic>
        <p:nvPicPr>
          <p:cNvPr id="5" name="Image 4">
            <a:extLst>
              <a:ext uri="{FF2B5EF4-FFF2-40B4-BE49-F238E27FC236}">
                <a16:creationId xmlns:a16="http://schemas.microsoft.com/office/drawing/2014/main" id="{E9988D10-58B0-E561-A3D3-42754382625D}"/>
              </a:ext>
            </a:extLst>
          </p:cNvPr>
          <p:cNvPicPr>
            <a:picLocks noChangeAspect="1"/>
          </p:cNvPicPr>
          <p:nvPr/>
        </p:nvPicPr>
        <p:blipFill>
          <a:blip r:embed="rId2"/>
          <a:stretch>
            <a:fillRect/>
          </a:stretch>
        </p:blipFill>
        <p:spPr>
          <a:xfrm>
            <a:off x="315504" y="1349648"/>
            <a:ext cx="8512991" cy="3167737"/>
          </a:xfrm>
          <a:prstGeom prst="rect">
            <a:avLst/>
          </a:prstGeom>
        </p:spPr>
      </p:pic>
      <p:pic>
        <p:nvPicPr>
          <p:cNvPr id="7" name="Image 6">
            <a:extLst>
              <a:ext uri="{FF2B5EF4-FFF2-40B4-BE49-F238E27FC236}">
                <a16:creationId xmlns:a16="http://schemas.microsoft.com/office/drawing/2014/main" id="{1DA91F26-3109-8941-1932-1E4E64075B0E}"/>
              </a:ext>
            </a:extLst>
          </p:cNvPr>
          <p:cNvPicPr>
            <a:picLocks noChangeAspect="1"/>
          </p:cNvPicPr>
          <p:nvPr/>
        </p:nvPicPr>
        <p:blipFill>
          <a:blip r:embed="rId3"/>
          <a:stretch>
            <a:fillRect/>
          </a:stretch>
        </p:blipFill>
        <p:spPr>
          <a:xfrm>
            <a:off x="315504" y="562321"/>
            <a:ext cx="2886478" cy="552527"/>
          </a:xfrm>
          <a:prstGeom prst="rect">
            <a:avLst/>
          </a:prstGeom>
        </p:spPr>
      </p:pic>
    </p:spTree>
    <p:extLst>
      <p:ext uri="{BB962C8B-B14F-4D97-AF65-F5344CB8AC3E}">
        <p14:creationId xmlns:p14="http://schemas.microsoft.com/office/powerpoint/2010/main" val="3979107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symbolique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60515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Symbolique</a:t>
            </a:r>
            <a:r>
              <a:rPr kumimoji="0" lang="fr-FR"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les connaissances du système sont représentées sous forme de </a:t>
            </a:r>
            <a:r>
              <a:rPr kumimoji="0" lang="fr-FR" sz="24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règles</a:t>
            </a:r>
            <a:r>
              <a:rPr kumimoji="0" lang="fr-FR"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décrite à travers des </a:t>
            </a:r>
            <a:r>
              <a:rPr kumimoji="0" lang="fr-FR" sz="2400" b="1" i="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symboles</a:t>
            </a:r>
            <a:r>
              <a:rPr kumimoji="0" lang="fr-FR"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lisibles par l’humain (langage formel – Chomsky)</a:t>
            </a:r>
            <a:endParaRPr kumimoji="0" lang="en-US"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2" name="Google Shape;1546;p37">
            <a:extLst>
              <a:ext uri="{FF2B5EF4-FFF2-40B4-BE49-F238E27FC236}">
                <a16:creationId xmlns:a16="http://schemas.microsoft.com/office/drawing/2014/main" id="{FBF8C04C-1259-DA82-54B1-4B3C4E0998B0}"/>
              </a:ext>
            </a:extLst>
          </p:cNvPr>
          <p:cNvSpPr txBox="1">
            <a:spLocks/>
          </p:cNvSpPr>
          <p:nvPr/>
        </p:nvSpPr>
        <p:spPr>
          <a:xfrm>
            <a:off x="340648" y="3259666"/>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SHRDLU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Winograd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1968-1970)</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ELIZA (</a:t>
            </a:r>
            <a:r>
              <a:rPr lang="fr-FR" sz="2400" b="1" dirty="0" err="1">
                <a:solidFill>
                  <a:schemeClr val="tx1">
                    <a:lumMod val="20000"/>
                    <a:lumOff val="80000"/>
                  </a:schemeClr>
                </a:solidFill>
                <a:latin typeface="Figtree" panose="020B0604020202020204" charset="0"/>
                <a:cs typeface="Figtree" panose="020B0604020202020204" charset="0"/>
              </a:rPr>
              <a:t>Weizenbaum</a:t>
            </a:r>
            <a:r>
              <a:rPr lang="fr-FR" sz="2400" b="1" dirty="0">
                <a:solidFill>
                  <a:schemeClr val="tx1">
                    <a:lumMod val="20000"/>
                    <a:lumOff val="80000"/>
                  </a:schemeClr>
                </a:solidFill>
                <a:latin typeface="Figtree" panose="020B0604020202020204" charset="0"/>
                <a:cs typeface="Figtree" panose="020B0604020202020204" charset="0"/>
              </a:rPr>
              <a:t>, 1964-1967)</a:t>
            </a:r>
            <a:endParaRPr kumimoji="0" lang="en-US" sz="24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21A9A447-BB84-7FC0-4E33-EF9E77374DE6}"/>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1950-1992 ca</a:t>
            </a:r>
          </a:p>
        </p:txBody>
      </p:sp>
    </p:spTree>
    <p:extLst>
      <p:ext uri="{BB962C8B-B14F-4D97-AF65-F5344CB8AC3E}">
        <p14:creationId xmlns:p14="http://schemas.microsoft.com/office/powerpoint/2010/main" val="26137327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DD8B29-5EF0-A28E-091A-4688C9361325}"/>
              </a:ext>
            </a:extLst>
          </p:cNvPr>
          <p:cNvSpPr>
            <a:spLocks noGrp="1"/>
          </p:cNvSpPr>
          <p:nvPr>
            <p:ph type="title"/>
          </p:nvPr>
        </p:nvSpPr>
        <p:spPr>
          <a:xfrm>
            <a:off x="1284000" y="369455"/>
            <a:ext cx="6576000" cy="1039800"/>
          </a:xfrm>
        </p:spPr>
        <p:txBody>
          <a:bodyPr/>
          <a:lstStyle/>
          <a:p>
            <a:r>
              <a:rPr lang="fr-FR" dirty="0"/>
              <a:t>Test de Turing</a:t>
            </a:r>
          </a:p>
        </p:txBody>
      </p:sp>
      <p:sp>
        <p:nvSpPr>
          <p:cNvPr id="3" name="Sous-titre 2">
            <a:extLst>
              <a:ext uri="{FF2B5EF4-FFF2-40B4-BE49-F238E27FC236}">
                <a16:creationId xmlns:a16="http://schemas.microsoft.com/office/drawing/2014/main" id="{03D367B0-C105-16A2-825E-4CD83D69748F}"/>
              </a:ext>
            </a:extLst>
          </p:cNvPr>
          <p:cNvSpPr>
            <a:spLocks noGrp="1"/>
          </p:cNvSpPr>
          <p:nvPr>
            <p:ph type="subTitle" idx="1"/>
          </p:nvPr>
        </p:nvSpPr>
        <p:spPr>
          <a:xfrm>
            <a:off x="4417138" y="1409255"/>
            <a:ext cx="4514027" cy="457200"/>
          </a:xfrm>
        </p:spPr>
        <p:txBody>
          <a:bodyPr/>
          <a:lstStyle/>
          <a:p>
            <a:r>
              <a:rPr lang="fr-FR" dirty="0"/>
              <a:t>1950 - </a:t>
            </a:r>
            <a:r>
              <a:rPr lang="fr-FR" i="1" dirty="0" err="1"/>
              <a:t>Computing</a:t>
            </a:r>
            <a:r>
              <a:rPr lang="fr-FR" i="1" dirty="0"/>
              <a:t> </a:t>
            </a:r>
            <a:r>
              <a:rPr lang="fr-FR" i="1" dirty="0" err="1"/>
              <a:t>Machinery</a:t>
            </a:r>
            <a:r>
              <a:rPr lang="fr-FR" i="1" dirty="0"/>
              <a:t> and Intelligence</a:t>
            </a:r>
            <a:endParaRPr lang="fr-FR" dirty="0"/>
          </a:p>
        </p:txBody>
      </p:sp>
      <p:pic>
        <p:nvPicPr>
          <p:cNvPr id="5" name="Image 4">
            <a:extLst>
              <a:ext uri="{FF2B5EF4-FFF2-40B4-BE49-F238E27FC236}">
                <a16:creationId xmlns:a16="http://schemas.microsoft.com/office/drawing/2014/main" id="{B3711CED-30F4-7736-A64D-E8DE06013151}"/>
              </a:ext>
            </a:extLst>
          </p:cNvPr>
          <p:cNvPicPr>
            <a:picLocks noChangeAspect="1"/>
          </p:cNvPicPr>
          <p:nvPr/>
        </p:nvPicPr>
        <p:blipFill>
          <a:blip r:embed="rId3"/>
          <a:stretch>
            <a:fillRect/>
          </a:stretch>
        </p:blipFill>
        <p:spPr>
          <a:xfrm>
            <a:off x="407112" y="1567633"/>
            <a:ext cx="3493120" cy="2663438"/>
          </a:xfrm>
          <a:prstGeom prst="rect">
            <a:avLst/>
          </a:prstGeom>
        </p:spPr>
      </p:pic>
      <p:sp>
        <p:nvSpPr>
          <p:cNvPr id="7" name="ZoneTexte 6">
            <a:extLst>
              <a:ext uri="{FF2B5EF4-FFF2-40B4-BE49-F238E27FC236}">
                <a16:creationId xmlns:a16="http://schemas.microsoft.com/office/drawing/2014/main" id="{EDDCE780-A52A-26DF-D747-B2235FFE7A82}"/>
              </a:ext>
            </a:extLst>
          </p:cNvPr>
          <p:cNvSpPr txBox="1"/>
          <p:nvPr/>
        </p:nvSpPr>
        <p:spPr>
          <a:xfrm>
            <a:off x="4486685" y="2094696"/>
            <a:ext cx="4374931" cy="2308324"/>
          </a:xfrm>
          <a:prstGeom prst="rect">
            <a:avLst/>
          </a:prstGeom>
          <a:noFill/>
        </p:spPr>
        <p:txBody>
          <a:bodyPr wrap="square" rtlCol="0">
            <a:spAutoFit/>
          </a:bodyPr>
          <a:lstStyle/>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Confrontation verbale à l’aveugle entre un examinateur humain (C) et une machine (A) ou un humain (B).</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Si l’examinateur humain ne parviens pas à distinguer la machine d’un humain, la machine a passé le test.</a:t>
            </a:r>
          </a:p>
          <a:p>
            <a:pPr marL="285750" indent="-285750">
              <a:buClr>
                <a:schemeClr val="tx1">
                  <a:lumMod val="75000"/>
                </a:schemeClr>
              </a:buClr>
              <a:buFont typeface="Arial" panose="020B0604020202020204" pitchFamily="34" charset="0"/>
              <a:buChar char="•"/>
            </a:pPr>
            <a:endParaRPr lang="fr-FR" sz="1600" dirty="0">
              <a:solidFill>
                <a:schemeClr val="bg1"/>
              </a:solidFill>
              <a:latin typeface="Figtree" panose="020B0604020202020204" charset="0"/>
              <a:cs typeface="Figtree" panose="020B0604020202020204" charset="0"/>
            </a:endParaRPr>
          </a:p>
          <a:p>
            <a:pPr marL="285750" indent="-285750">
              <a:buClr>
                <a:schemeClr val="tx1">
                  <a:lumMod val="75000"/>
                </a:schemeClr>
              </a:buClr>
              <a:buFont typeface="Arial" panose="020B0604020202020204" pitchFamily="34" charset="0"/>
              <a:buChar char="•"/>
            </a:pPr>
            <a:r>
              <a:rPr lang="fr-FR" sz="1600" dirty="0">
                <a:solidFill>
                  <a:schemeClr val="bg1"/>
                </a:solidFill>
                <a:latin typeface="Figtree" panose="020B0604020202020204" charset="0"/>
                <a:cs typeface="Figtree" panose="020B0604020202020204" charset="0"/>
              </a:rPr>
              <a:t>L’échange se fait à l’écrit.</a:t>
            </a:r>
          </a:p>
        </p:txBody>
      </p:sp>
      <p:sp>
        <p:nvSpPr>
          <p:cNvPr id="8" name="ZoneTexte 7">
            <a:extLst>
              <a:ext uri="{FF2B5EF4-FFF2-40B4-BE49-F238E27FC236}">
                <a16:creationId xmlns:a16="http://schemas.microsoft.com/office/drawing/2014/main" id="{4D8227BF-B237-E581-D41F-30E0089A765A}"/>
              </a:ext>
            </a:extLst>
          </p:cNvPr>
          <p:cNvSpPr txBox="1"/>
          <p:nvPr/>
        </p:nvSpPr>
        <p:spPr>
          <a:xfrm>
            <a:off x="433552" y="4343400"/>
            <a:ext cx="3413234" cy="261610"/>
          </a:xfrm>
          <a:prstGeom prst="rect">
            <a:avLst/>
          </a:prstGeom>
          <a:noFill/>
        </p:spPr>
        <p:txBody>
          <a:bodyPr wrap="square" rtlCol="0">
            <a:spAutoFit/>
          </a:bodyPr>
          <a:lstStyle/>
          <a:p>
            <a:pPr algn="ctr"/>
            <a:r>
              <a:rPr lang="fr-FR" sz="1050" dirty="0">
                <a:solidFill>
                  <a:schemeClr val="bg1"/>
                </a:solidFill>
                <a:latin typeface="Figtree" panose="020B0604020202020204" charset="0"/>
                <a:cs typeface="Figtree" panose="020B0604020202020204" charset="0"/>
              </a:rPr>
              <a:t>Illustration tirée de </a:t>
            </a:r>
            <a:r>
              <a:rPr lang="fr-FR" sz="1050" dirty="0" err="1">
                <a:solidFill>
                  <a:schemeClr val="bg1"/>
                </a:solidFill>
                <a:latin typeface="Figtree" panose="020B0604020202020204" charset="0"/>
                <a:cs typeface="Figtree" panose="020B0604020202020204" charset="0"/>
              </a:rPr>
              <a:t>Wikipedia</a:t>
            </a:r>
            <a:r>
              <a:rPr lang="fr-FR" sz="1050" dirty="0">
                <a:solidFill>
                  <a:schemeClr val="bg1"/>
                </a:solidFill>
                <a:latin typeface="Figtree" panose="020B0604020202020204" charset="0"/>
                <a:cs typeface="Figtree" panose="020B0604020202020204" charset="0"/>
              </a:rPr>
              <a:t> : « Test de Turing »</a:t>
            </a:r>
          </a:p>
        </p:txBody>
      </p:sp>
      <p:sp>
        <p:nvSpPr>
          <p:cNvPr id="4" name="Google Shape;1552;p38">
            <a:extLst>
              <a:ext uri="{FF2B5EF4-FFF2-40B4-BE49-F238E27FC236}">
                <a16:creationId xmlns:a16="http://schemas.microsoft.com/office/drawing/2014/main" id="{F7C37FD0-8D15-F15D-F3CB-0791EBE101FB}"/>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53036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34"/>
          <p:cNvSpPr/>
          <p:nvPr/>
        </p:nvSpPr>
        <p:spPr>
          <a:xfrm>
            <a:off x="689852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499" name="Google Shape;1499;p34"/>
          <p:cNvSpPr/>
          <p:nvPr/>
        </p:nvSpPr>
        <p:spPr>
          <a:xfrm>
            <a:off x="4192500"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0" name="Google Shape;1500;p34"/>
          <p:cNvSpPr/>
          <p:nvPr/>
        </p:nvSpPr>
        <p:spPr>
          <a:xfrm>
            <a:off x="148647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1" name="Google Shape;1501;p34"/>
          <p:cNvSpPr/>
          <p:nvPr/>
        </p:nvSpPr>
        <p:spPr>
          <a:xfrm>
            <a:off x="689852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2" name="Google Shape;1502;p34"/>
          <p:cNvSpPr/>
          <p:nvPr/>
        </p:nvSpPr>
        <p:spPr>
          <a:xfrm>
            <a:off x="4192500"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3" name="Google Shape;1503;p34"/>
          <p:cNvSpPr/>
          <p:nvPr/>
        </p:nvSpPr>
        <p:spPr>
          <a:xfrm>
            <a:off x="148647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04" name="Google Shape;1504;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des contenus</a:t>
            </a:r>
            <a:endParaRPr dirty="0"/>
          </a:p>
        </p:txBody>
      </p:sp>
      <p:sp>
        <p:nvSpPr>
          <p:cNvPr id="1505" name="Google Shape;1505;p34"/>
          <p:cNvSpPr txBox="1">
            <a:spLocks noGrp="1"/>
          </p:cNvSpPr>
          <p:nvPr>
            <p:ph type="subTitle" idx="3"/>
          </p:nvPr>
        </p:nvSpPr>
        <p:spPr>
          <a:xfrm>
            <a:off x="3419250"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Pourquoi et comment évaluer correctement ?</a:t>
            </a:r>
            <a:endParaRPr sz="1600" dirty="0">
              <a:solidFill>
                <a:srgbClr val="666666"/>
              </a:solidFill>
            </a:endParaRPr>
          </a:p>
        </p:txBody>
      </p:sp>
      <p:sp>
        <p:nvSpPr>
          <p:cNvPr id="1506" name="Google Shape;1506;p34"/>
          <p:cNvSpPr txBox="1">
            <a:spLocks noGrp="1"/>
          </p:cNvSpPr>
          <p:nvPr>
            <p:ph type="subTitle" idx="1"/>
          </p:nvPr>
        </p:nvSpPr>
        <p:spPr>
          <a:xfrm>
            <a:off x="713225"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au</a:t>
            </a:r>
            <a:r>
              <a:rPr lang="it-IT" dirty="0"/>
              <a:t> </a:t>
            </a:r>
            <a:r>
              <a:rPr lang="it-IT" dirty="0" err="1"/>
              <a:t>Traitement</a:t>
            </a:r>
            <a:r>
              <a:rPr lang="it-IT" dirty="0"/>
              <a:t> </a:t>
            </a:r>
            <a:r>
              <a:rPr lang="it-IT" dirty="0" err="1"/>
              <a:t>Automatique</a:t>
            </a:r>
            <a:r>
              <a:rPr lang="it-IT" dirty="0"/>
              <a:t> </a:t>
            </a:r>
            <a:r>
              <a:rPr lang="it-IT" dirty="0" err="1"/>
              <a:t>des</a:t>
            </a:r>
            <a:r>
              <a:rPr lang="it-IT" dirty="0"/>
              <a:t> Langues</a:t>
            </a:r>
            <a:endParaRPr dirty="0"/>
          </a:p>
        </p:txBody>
      </p:sp>
      <p:sp>
        <p:nvSpPr>
          <p:cNvPr id="1507" name="Google Shape;1507;p34"/>
          <p:cNvSpPr txBox="1">
            <a:spLocks noGrp="1"/>
          </p:cNvSpPr>
          <p:nvPr>
            <p:ph type="subTitle" idx="2"/>
          </p:nvPr>
        </p:nvSpPr>
        <p:spPr>
          <a:xfrm>
            <a:off x="71322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Comment on évalue des systèmes TAL ?</a:t>
            </a:r>
            <a:endParaRPr dirty="0"/>
          </a:p>
        </p:txBody>
      </p:sp>
      <p:sp>
        <p:nvSpPr>
          <p:cNvPr id="1508" name="Google Shape;1508;p34"/>
          <p:cNvSpPr txBox="1">
            <a:spLocks noGrp="1"/>
          </p:cNvSpPr>
          <p:nvPr>
            <p:ph type="subTitle" idx="4"/>
          </p:nvPr>
        </p:nvSpPr>
        <p:spPr>
          <a:xfrm>
            <a:off x="3419250" y="2121481"/>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err="1"/>
              <a:t>Du</a:t>
            </a:r>
            <a:r>
              <a:rPr lang="it-IT" dirty="0"/>
              <a:t> </a:t>
            </a:r>
            <a:r>
              <a:rPr lang="it-IT" dirty="0" err="1"/>
              <a:t>rapport</a:t>
            </a:r>
            <a:r>
              <a:rPr lang="it-IT" dirty="0"/>
              <a:t> ALPAC à ChatGPT</a:t>
            </a:r>
            <a:endParaRPr dirty="0"/>
          </a:p>
        </p:txBody>
      </p:sp>
      <p:sp>
        <p:nvSpPr>
          <p:cNvPr id="1509" name="Google Shape;1509;p34"/>
          <p:cNvSpPr txBox="1">
            <a:spLocks noGrp="1"/>
          </p:cNvSpPr>
          <p:nvPr>
            <p:ph type="title" idx="5"/>
          </p:nvPr>
        </p:nvSpPr>
        <p:spPr>
          <a:xfrm>
            <a:off x="141537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510" name="Google Shape;1510;p34"/>
          <p:cNvSpPr txBox="1">
            <a:spLocks noGrp="1"/>
          </p:cNvSpPr>
          <p:nvPr>
            <p:ph type="title" idx="6"/>
          </p:nvPr>
        </p:nvSpPr>
        <p:spPr>
          <a:xfrm>
            <a:off x="4121400"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511" name="Google Shape;1511;p34"/>
          <p:cNvSpPr txBox="1">
            <a:spLocks noGrp="1"/>
          </p:cNvSpPr>
          <p:nvPr>
            <p:ph type="title" idx="7"/>
          </p:nvPr>
        </p:nvSpPr>
        <p:spPr>
          <a:xfrm>
            <a:off x="141537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512" name="Google Shape;1512;p34"/>
          <p:cNvSpPr txBox="1">
            <a:spLocks noGrp="1"/>
          </p:cNvSpPr>
          <p:nvPr>
            <p:ph type="title" idx="8"/>
          </p:nvPr>
        </p:nvSpPr>
        <p:spPr>
          <a:xfrm>
            <a:off x="4121400"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513" name="Google Shape;1513;p34"/>
          <p:cNvSpPr txBox="1">
            <a:spLocks noGrp="1"/>
          </p:cNvSpPr>
          <p:nvPr>
            <p:ph type="subTitle" idx="9"/>
          </p:nvPr>
        </p:nvSpPr>
        <p:spPr>
          <a:xfrm>
            <a:off x="6125275" y="4054444"/>
            <a:ext cx="2305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sur les thématiques </a:t>
            </a:r>
          </a:p>
          <a:p>
            <a:pPr marL="0" lvl="0" indent="0" algn="ctr" rtl="0">
              <a:spcBef>
                <a:spcPts val="0"/>
              </a:spcBef>
              <a:spcAft>
                <a:spcPts val="0"/>
              </a:spcAft>
              <a:buNone/>
            </a:pPr>
            <a:r>
              <a:rPr lang="en" dirty="0"/>
              <a:t>du cours</a:t>
            </a:r>
            <a:endParaRPr dirty="0"/>
          </a:p>
        </p:txBody>
      </p:sp>
      <p:sp>
        <p:nvSpPr>
          <p:cNvPr id="1514" name="Google Shape;1514;p34"/>
          <p:cNvSpPr txBox="1">
            <a:spLocks noGrp="1"/>
          </p:cNvSpPr>
          <p:nvPr>
            <p:ph type="subTitle" idx="13"/>
          </p:nvPr>
        </p:nvSpPr>
        <p:spPr>
          <a:xfrm>
            <a:off x="6125275" y="2121481"/>
            <a:ext cx="23055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IT" dirty="0"/>
              <a:t>Et </a:t>
            </a:r>
            <a:r>
              <a:rPr lang="it-IT" dirty="0" err="1"/>
              <a:t>campagnes</a:t>
            </a:r>
            <a:r>
              <a:rPr lang="it-IT" dirty="0"/>
              <a:t> d’</a:t>
            </a:r>
            <a:r>
              <a:rPr lang="it-IT" dirty="0" err="1"/>
              <a:t>évaluation</a:t>
            </a:r>
            <a:endParaRPr dirty="0"/>
          </a:p>
        </p:txBody>
      </p:sp>
      <p:sp>
        <p:nvSpPr>
          <p:cNvPr id="1515" name="Google Shape;1515;p34"/>
          <p:cNvSpPr txBox="1">
            <a:spLocks noGrp="1"/>
          </p:cNvSpPr>
          <p:nvPr>
            <p:ph type="title" idx="14"/>
          </p:nvPr>
        </p:nvSpPr>
        <p:spPr>
          <a:xfrm>
            <a:off x="6827425" y="3205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516" name="Google Shape;1516;p34"/>
          <p:cNvSpPr txBox="1">
            <a:spLocks noGrp="1"/>
          </p:cNvSpPr>
          <p:nvPr>
            <p:ph type="title" idx="15"/>
          </p:nvPr>
        </p:nvSpPr>
        <p:spPr>
          <a:xfrm>
            <a:off x="6827425" y="1300975"/>
            <a:ext cx="9012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517" name="Google Shape;1517;p34"/>
          <p:cNvSpPr txBox="1">
            <a:spLocks noGrp="1"/>
          </p:cNvSpPr>
          <p:nvPr>
            <p:ph type="subTitle" idx="16"/>
          </p:nvPr>
        </p:nvSpPr>
        <p:spPr>
          <a:xfrm>
            <a:off x="71322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Introduction</a:t>
            </a:r>
            <a:endParaRPr dirty="0"/>
          </a:p>
        </p:txBody>
      </p:sp>
      <p:sp>
        <p:nvSpPr>
          <p:cNvPr id="1518" name="Google Shape;1518;p34"/>
          <p:cNvSpPr txBox="1">
            <a:spLocks noGrp="1"/>
          </p:cNvSpPr>
          <p:nvPr>
            <p:ph type="subTitle" idx="17"/>
          </p:nvPr>
        </p:nvSpPr>
        <p:spPr>
          <a:xfrm>
            <a:off x="71322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Evaluation</a:t>
            </a:r>
            <a:endParaRPr dirty="0"/>
          </a:p>
        </p:txBody>
      </p:sp>
      <p:sp>
        <p:nvSpPr>
          <p:cNvPr id="1519" name="Google Shape;1519;p34"/>
          <p:cNvSpPr txBox="1">
            <a:spLocks noGrp="1"/>
          </p:cNvSpPr>
          <p:nvPr>
            <p:ph type="subTitle" idx="18"/>
          </p:nvPr>
        </p:nvSpPr>
        <p:spPr>
          <a:xfrm>
            <a:off x="3419250"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Métriques</a:t>
            </a:r>
            <a:endParaRPr dirty="0"/>
          </a:p>
        </p:txBody>
      </p:sp>
      <p:sp>
        <p:nvSpPr>
          <p:cNvPr id="1520" name="Google Shape;1520;p34"/>
          <p:cNvSpPr txBox="1">
            <a:spLocks noGrp="1"/>
          </p:cNvSpPr>
          <p:nvPr>
            <p:ph type="subTitle" idx="19"/>
          </p:nvPr>
        </p:nvSpPr>
        <p:spPr>
          <a:xfrm>
            <a:off x="3419250"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Histoire du TAL</a:t>
            </a:r>
            <a:endParaRPr dirty="0"/>
          </a:p>
        </p:txBody>
      </p:sp>
      <p:sp>
        <p:nvSpPr>
          <p:cNvPr id="1521" name="Google Shape;1521;p34"/>
          <p:cNvSpPr txBox="1">
            <a:spLocks noGrp="1"/>
          </p:cNvSpPr>
          <p:nvPr>
            <p:ph type="subTitle" idx="20"/>
          </p:nvPr>
        </p:nvSpPr>
        <p:spPr>
          <a:xfrm>
            <a:off x="6125275" y="3859482"/>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Exposé</a:t>
            </a:r>
            <a:endParaRPr dirty="0"/>
          </a:p>
        </p:txBody>
      </p:sp>
      <p:sp>
        <p:nvSpPr>
          <p:cNvPr id="1522" name="Google Shape;1522;p34"/>
          <p:cNvSpPr txBox="1">
            <a:spLocks noGrp="1"/>
          </p:cNvSpPr>
          <p:nvPr>
            <p:ph type="subTitle" idx="21"/>
          </p:nvPr>
        </p:nvSpPr>
        <p:spPr>
          <a:xfrm>
            <a:off x="6125275" y="1926523"/>
            <a:ext cx="2305500" cy="38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Tâches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0791F5-044D-3A12-422E-57B8362DA1C5}"/>
              </a:ext>
            </a:extLst>
          </p:cNvPr>
          <p:cNvSpPr>
            <a:spLocks noGrp="1"/>
          </p:cNvSpPr>
          <p:nvPr>
            <p:ph type="title"/>
          </p:nvPr>
        </p:nvSpPr>
        <p:spPr>
          <a:xfrm>
            <a:off x="1173933" y="522146"/>
            <a:ext cx="6576000" cy="1039800"/>
          </a:xfrm>
        </p:spPr>
        <p:txBody>
          <a:bodyPr/>
          <a:lstStyle/>
          <a:p>
            <a:r>
              <a:rPr lang="fr-FR" dirty="0"/>
              <a:t>SHRDLU</a:t>
            </a:r>
          </a:p>
        </p:txBody>
      </p:sp>
      <p:pic>
        <p:nvPicPr>
          <p:cNvPr id="5" name="Image 4" descr="Une image contenant conteneur, conception&#10;&#10;Description générée automatiquement avec une confiance moyenne">
            <a:extLst>
              <a:ext uri="{FF2B5EF4-FFF2-40B4-BE49-F238E27FC236}">
                <a16:creationId xmlns:a16="http://schemas.microsoft.com/office/drawing/2014/main" id="{CF2D09C1-ED16-92DE-FB26-117766034F0C}"/>
              </a:ext>
            </a:extLst>
          </p:cNvPr>
          <p:cNvPicPr>
            <a:picLocks noChangeAspect="1"/>
          </p:cNvPicPr>
          <p:nvPr/>
        </p:nvPicPr>
        <p:blipFill>
          <a:blip r:embed="rId3"/>
          <a:stretch>
            <a:fillRect/>
          </a:stretch>
        </p:blipFill>
        <p:spPr>
          <a:xfrm>
            <a:off x="1996148" y="1485689"/>
            <a:ext cx="5151703" cy="2883471"/>
          </a:xfrm>
          <a:prstGeom prst="rect">
            <a:avLst/>
          </a:prstGeom>
        </p:spPr>
      </p:pic>
      <p:sp>
        <p:nvSpPr>
          <p:cNvPr id="3" name="Google Shape;1552;p38">
            <a:extLst>
              <a:ext uri="{FF2B5EF4-FFF2-40B4-BE49-F238E27FC236}">
                <a16:creationId xmlns:a16="http://schemas.microsoft.com/office/drawing/2014/main" id="{03E0DF9C-BD70-2750-791E-118BD303E78A}"/>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1625332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EF580-17A6-7F8B-97BA-C1D65026CCA3}"/>
              </a:ext>
            </a:extLst>
          </p:cNvPr>
          <p:cNvSpPr>
            <a:spLocks noGrp="1"/>
          </p:cNvSpPr>
          <p:nvPr>
            <p:ph type="title"/>
          </p:nvPr>
        </p:nvSpPr>
        <p:spPr>
          <a:xfrm>
            <a:off x="1360200" y="387036"/>
            <a:ext cx="6576000" cy="1039800"/>
          </a:xfrm>
        </p:spPr>
        <p:txBody>
          <a:bodyPr/>
          <a:lstStyle/>
          <a:p>
            <a:r>
              <a:rPr lang="fr-FR" dirty="0"/>
              <a:t>ELIZA</a:t>
            </a:r>
          </a:p>
        </p:txBody>
      </p:sp>
      <p:sp>
        <p:nvSpPr>
          <p:cNvPr id="3" name="Sous-titre 2">
            <a:extLst>
              <a:ext uri="{FF2B5EF4-FFF2-40B4-BE49-F238E27FC236}">
                <a16:creationId xmlns:a16="http://schemas.microsoft.com/office/drawing/2014/main" id="{2DFEB732-173D-2E80-8846-36374FDD8D28}"/>
              </a:ext>
            </a:extLst>
          </p:cNvPr>
          <p:cNvSpPr>
            <a:spLocks noGrp="1"/>
          </p:cNvSpPr>
          <p:nvPr>
            <p:ph type="subTitle" idx="1"/>
          </p:nvPr>
        </p:nvSpPr>
        <p:spPr>
          <a:xfrm>
            <a:off x="1284000" y="1141882"/>
            <a:ext cx="6576000" cy="457200"/>
          </a:xfrm>
        </p:spPr>
        <p:txBody>
          <a:bodyPr/>
          <a:lstStyle/>
          <a:p>
            <a:r>
              <a:rPr lang="fr-FR" dirty="0"/>
              <a:t>Psychothérapeute rogérien</a:t>
            </a:r>
          </a:p>
        </p:txBody>
      </p:sp>
      <p:pic>
        <p:nvPicPr>
          <p:cNvPr id="4" name="Espace réservé du contenu 6">
            <a:extLst>
              <a:ext uri="{FF2B5EF4-FFF2-40B4-BE49-F238E27FC236}">
                <a16:creationId xmlns:a16="http://schemas.microsoft.com/office/drawing/2014/main" id="{6F22165C-132B-6BEB-9DF4-63654D5E0B1F}"/>
              </a:ext>
            </a:extLst>
          </p:cNvPr>
          <p:cNvPicPr>
            <a:picLocks noChangeAspect="1"/>
          </p:cNvPicPr>
          <p:nvPr/>
        </p:nvPicPr>
        <p:blipFill>
          <a:blip r:embed="rId3">
            <a:extLst>
              <a:ext uri="{28A0092B-C50C-407E-A947-70E740481C1C}">
                <a14:useLocalDpi xmlns:a14="http://schemas.microsoft.com/office/drawing/2010/main" val="0"/>
              </a:ext>
            </a:extLst>
          </a:blip>
          <a:srcRect l="-9648" r="-9648"/>
          <a:stretch>
            <a:fillRect/>
          </a:stretch>
        </p:blipFill>
        <p:spPr>
          <a:xfrm>
            <a:off x="1444821" y="1599082"/>
            <a:ext cx="6406757" cy="3374860"/>
          </a:xfrm>
          <a:prstGeom prst="rect">
            <a:avLst/>
          </a:prstGeom>
          <a:noFill/>
          <a:ln>
            <a:noFill/>
          </a:ln>
        </p:spPr>
      </p:pic>
      <p:sp>
        <p:nvSpPr>
          <p:cNvPr id="5" name="Google Shape;1552;p38">
            <a:extLst>
              <a:ext uri="{FF2B5EF4-FFF2-40B4-BE49-F238E27FC236}">
                <a16:creationId xmlns:a16="http://schemas.microsoft.com/office/drawing/2014/main" id="{6008D2E0-6532-EBE6-2F18-9F6E83941E7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21970671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5B18E-1C49-3F08-DECE-4F4599FB6EBA}"/>
              </a:ext>
            </a:extLst>
          </p:cNvPr>
          <p:cNvSpPr>
            <a:spLocks noGrp="1"/>
          </p:cNvSpPr>
          <p:nvPr>
            <p:ph type="title"/>
          </p:nvPr>
        </p:nvSpPr>
        <p:spPr>
          <a:xfrm>
            <a:off x="1268234" y="595322"/>
            <a:ext cx="6576000" cy="1039800"/>
          </a:xfrm>
        </p:spPr>
        <p:txBody>
          <a:bodyPr/>
          <a:lstStyle/>
          <a:p>
            <a:r>
              <a:rPr lang="fr-FR" sz="3200" dirty="0"/>
              <a:t>Premiers expériences en Linguistique Computationnelle</a:t>
            </a:r>
          </a:p>
        </p:txBody>
      </p:sp>
      <p:sp>
        <p:nvSpPr>
          <p:cNvPr id="3" name="Sous-titre 2">
            <a:extLst>
              <a:ext uri="{FF2B5EF4-FFF2-40B4-BE49-F238E27FC236}">
                <a16:creationId xmlns:a16="http://schemas.microsoft.com/office/drawing/2014/main" id="{3236F46F-4AFA-C1A9-BA78-9A61836F48E6}"/>
              </a:ext>
            </a:extLst>
          </p:cNvPr>
          <p:cNvSpPr>
            <a:spLocks noGrp="1"/>
          </p:cNvSpPr>
          <p:nvPr>
            <p:ph type="subTitle" idx="1"/>
          </p:nvPr>
        </p:nvSpPr>
        <p:spPr>
          <a:xfrm>
            <a:off x="1184258" y="1635122"/>
            <a:ext cx="6576000" cy="457200"/>
          </a:xfrm>
        </p:spPr>
        <p:txBody>
          <a:bodyPr/>
          <a:lstStyle/>
          <a:p>
            <a:r>
              <a:rPr lang="fr-FR" sz="2000" dirty="0"/>
              <a:t>Padre Roberto Busa et l’</a:t>
            </a:r>
            <a:r>
              <a:rPr lang="fr-FR" sz="2000" i="1" dirty="0"/>
              <a:t>Index </a:t>
            </a:r>
            <a:r>
              <a:rPr lang="fr-FR" sz="2000" i="1" dirty="0" err="1"/>
              <a:t>Thomisticus</a:t>
            </a:r>
            <a:endParaRPr lang="fr-FR" sz="2000" i="1" dirty="0"/>
          </a:p>
        </p:txBody>
      </p:sp>
      <p:sp>
        <p:nvSpPr>
          <p:cNvPr id="4" name="ZoneTexte 3">
            <a:extLst>
              <a:ext uri="{FF2B5EF4-FFF2-40B4-BE49-F238E27FC236}">
                <a16:creationId xmlns:a16="http://schemas.microsoft.com/office/drawing/2014/main" id="{4840AAF9-F18C-1B88-F5DB-EEE9189067A2}"/>
              </a:ext>
            </a:extLst>
          </p:cNvPr>
          <p:cNvSpPr txBox="1"/>
          <p:nvPr/>
        </p:nvSpPr>
        <p:spPr>
          <a:xfrm>
            <a:off x="275897" y="2231246"/>
            <a:ext cx="4753304" cy="2462213"/>
          </a:xfrm>
          <a:prstGeom prst="rect">
            <a:avLst/>
          </a:prstGeom>
          <a:noFill/>
        </p:spPr>
        <p:txBody>
          <a:bodyPr wrap="square" rtlCol="0">
            <a:spAutoFit/>
          </a:bodyPr>
          <a:lstStyle/>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Exploiter l’ordinateur comme moyen de archivage et analyse des données textuels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Réaliser une vérification intégrale et ponctuelle du lexique de St Thomas d’Aquin, mais les analyses qu’il voulait faire n’étaient pas disponibles dans les concordanciers papier disponibles à l’époque</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Décide de réaliser sa propre base de données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194 - Demande à Thomas Watson (IBM) de lui donner des calculateurs</a:t>
            </a:r>
          </a:p>
          <a:p>
            <a:pPr marL="285750" indent="-285750">
              <a:buClr>
                <a:schemeClr val="bg1"/>
              </a:buClr>
              <a:buFont typeface="Arial" panose="020B0604020202020204" pitchFamily="34" charset="0"/>
              <a:buChar char="•"/>
            </a:pPr>
            <a:r>
              <a:rPr lang="fr-FR" dirty="0">
                <a:solidFill>
                  <a:schemeClr val="bg1"/>
                </a:solidFill>
                <a:latin typeface="Figtree" panose="020B0604020202020204" charset="0"/>
                <a:cs typeface="Figtree" panose="020B0604020202020204" charset="0"/>
              </a:rPr>
              <a:t>En 1980, s’achève son travail, et publie les 70 000 pages de </a:t>
            </a:r>
            <a:r>
              <a:rPr lang="fr-FR" b="1" i="1" dirty="0">
                <a:solidFill>
                  <a:schemeClr val="bg1"/>
                </a:solidFill>
                <a:latin typeface="Figtree" panose="020B0604020202020204" charset="0"/>
                <a:cs typeface="Figtree" panose="020B0604020202020204" charset="0"/>
              </a:rPr>
              <a:t>l’Index </a:t>
            </a:r>
            <a:r>
              <a:rPr lang="fr-FR" b="1" i="1" dirty="0" err="1">
                <a:solidFill>
                  <a:schemeClr val="bg1"/>
                </a:solidFill>
                <a:latin typeface="Figtree" panose="020B0604020202020204" charset="0"/>
                <a:cs typeface="Figtree" panose="020B0604020202020204" charset="0"/>
              </a:rPr>
              <a:t>Thomisticus</a:t>
            </a:r>
            <a:r>
              <a:rPr lang="fr-FR" b="1" i="1" dirty="0">
                <a:solidFill>
                  <a:schemeClr val="bg1"/>
                </a:solidFill>
                <a:latin typeface="Figtree" panose="020B0604020202020204" charset="0"/>
                <a:cs typeface="Figtree" panose="020B0604020202020204" charset="0"/>
              </a:rPr>
              <a:t> </a:t>
            </a:r>
            <a:r>
              <a:rPr lang="fr-FR" dirty="0">
                <a:solidFill>
                  <a:schemeClr val="bg1"/>
                </a:solidFill>
                <a:latin typeface="Figtree" panose="020B0604020202020204" charset="0"/>
                <a:cs typeface="Figtree" panose="020B0604020202020204" charset="0"/>
              </a:rPr>
              <a:t>(11 millions de mots!)</a:t>
            </a:r>
          </a:p>
        </p:txBody>
      </p:sp>
      <p:pic>
        <p:nvPicPr>
          <p:cNvPr id="8" name="Image 7">
            <a:extLst>
              <a:ext uri="{FF2B5EF4-FFF2-40B4-BE49-F238E27FC236}">
                <a16:creationId xmlns:a16="http://schemas.microsoft.com/office/drawing/2014/main" id="{BFFB8970-64A9-3A86-1FD1-95C20388E2D7}"/>
              </a:ext>
            </a:extLst>
          </p:cNvPr>
          <p:cNvPicPr>
            <a:picLocks noChangeAspect="1"/>
          </p:cNvPicPr>
          <p:nvPr/>
        </p:nvPicPr>
        <p:blipFill rotWithShape="1">
          <a:blip r:embed="rId3"/>
          <a:srcRect l="2697" t="3785" r="4147"/>
          <a:stretch/>
        </p:blipFill>
        <p:spPr>
          <a:xfrm>
            <a:off x="5364897" y="2407208"/>
            <a:ext cx="3365295" cy="1300655"/>
          </a:xfrm>
          <a:prstGeom prst="rect">
            <a:avLst/>
          </a:prstGeom>
        </p:spPr>
      </p:pic>
      <p:sp>
        <p:nvSpPr>
          <p:cNvPr id="12" name="ZoneTexte 11">
            <a:extLst>
              <a:ext uri="{FF2B5EF4-FFF2-40B4-BE49-F238E27FC236}">
                <a16:creationId xmlns:a16="http://schemas.microsoft.com/office/drawing/2014/main" id="{4128DFB8-4D19-0E1E-ED00-0E9B9310A319}"/>
              </a:ext>
            </a:extLst>
          </p:cNvPr>
          <p:cNvSpPr txBox="1"/>
          <p:nvPr/>
        </p:nvSpPr>
        <p:spPr>
          <a:xfrm>
            <a:off x="5029201" y="3789558"/>
            <a:ext cx="4139275" cy="307777"/>
          </a:xfrm>
          <a:prstGeom prst="rect">
            <a:avLst/>
          </a:prstGeom>
          <a:noFill/>
        </p:spPr>
        <p:txBody>
          <a:bodyPr wrap="none" rtlCol="0">
            <a:spAutoFit/>
          </a:bodyPr>
          <a:lstStyle/>
          <a:p>
            <a:r>
              <a:rPr lang="fr-FR" dirty="0">
                <a:solidFill>
                  <a:schemeClr val="bg1"/>
                </a:solidFill>
                <a:latin typeface="Figtree" panose="020B0604020202020204" charset="0"/>
                <a:cs typeface="Figtree" panose="020B0604020202020204" charset="0"/>
              </a:rPr>
              <a:t>https://www.corpusthomisticum.org/it/index.age</a:t>
            </a:r>
          </a:p>
        </p:txBody>
      </p:sp>
      <p:sp>
        <p:nvSpPr>
          <p:cNvPr id="5" name="Google Shape;1552;p38">
            <a:extLst>
              <a:ext uri="{FF2B5EF4-FFF2-40B4-BE49-F238E27FC236}">
                <a16:creationId xmlns:a16="http://schemas.microsoft.com/office/drawing/2014/main" id="{C11E1D8A-7260-898F-643D-601AA00A6F69}"/>
              </a:ext>
            </a:extLst>
          </p:cNvPr>
          <p:cNvSpPr txBox="1">
            <a:spLocks/>
          </p:cNvSpPr>
          <p:nvPr/>
        </p:nvSpPr>
        <p:spPr>
          <a:xfrm>
            <a:off x="2705295" y="-32607"/>
            <a:ext cx="3733409" cy="57946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000" dirty="0"/>
              <a:t>Période symbolique</a:t>
            </a:r>
          </a:p>
        </p:txBody>
      </p:sp>
    </p:spTree>
    <p:extLst>
      <p:ext uri="{BB962C8B-B14F-4D97-AF65-F5344CB8AC3E}">
        <p14:creationId xmlns:p14="http://schemas.microsoft.com/office/powerpoint/2010/main" val="4148308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1A6883-3CDB-17D7-BF36-DA0B69E08C26}"/>
              </a:ext>
            </a:extLst>
          </p:cNvPr>
          <p:cNvSpPr>
            <a:spLocks noGrp="1"/>
          </p:cNvSpPr>
          <p:nvPr>
            <p:ph type="title"/>
          </p:nvPr>
        </p:nvSpPr>
        <p:spPr>
          <a:xfrm>
            <a:off x="1284000" y="0"/>
            <a:ext cx="6576000" cy="1039800"/>
          </a:xfrm>
        </p:spPr>
        <p:txBody>
          <a:bodyPr/>
          <a:lstStyle/>
          <a:p>
            <a:r>
              <a:rPr lang="fr-FR" sz="4000" dirty="0"/>
              <a:t>Index </a:t>
            </a:r>
            <a:r>
              <a:rPr lang="fr-FR" sz="4000" dirty="0" err="1"/>
              <a:t>Thomisticus</a:t>
            </a:r>
            <a:endParaRPr lang="fr-FR" sz="4000" dirty="0"/>
          </a:p>
        </p:txBody>
      </p:sp>
      <p:pic>
        <p:nvPicPr>
          <p:cNvPr id="10" name="Image 9">
            <a:extLst>
              <a:ext uri="{FF2B5EF4-FFF2-40B4-BE49-F238E27FC236}">
                <a16:creationId xmlns:a16="http://schemas.microsoft.com/office/drawing/2014/main" id="{CE28C0CC-E612-2A64-DB6E-81007407742D}"/>
              </a:ext>
            </a:extLst>
          </p:cNvPr>
          <p:cNvPicPr>
            <a:picLocks noChangeAspect="1"/>
          </p:cNvPicPr>
          <p:nvPr/>
        </p:nvPicPr>
        <p:blipFill>
          <a:blip r:embed="rId2"/>
          <a:stretch>
            <a:fillRect/>
          </a:stretch>
        </p:blipFill>
        <p:spPr>
          <a:xfrm>
            <a:off x="898161" y="968430"/>
            <a:ext cx="7347677" cy="4019385"/>
          </a:xfrm>
          <a:prstGeom prst="rect">
            <a:avLst/>
          </a:prstGeom>
        </p:spPr>
      </p:pic>
    </p:spTree>
    <p:extLst>
      <p:ext uri="{BB962C8B-B14F-4D97-AF65-F5344CB8AC3E}">
        <p14:creationId xmlns:p14="http://schemas.microsoft.com/office/powerpoint/2010/main" val="194043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6210515-6648-060E-1563-4DFACA028CA6}"/>
              </a:ext>
            </a:extLst>
          </p:cNvPr>
          <p:cNvSpPr>
            <a:spLocks noGrp="1"/>
          </p:cNvSpPr>
          <p:nvPr>
            <p:ph type="subTitle" idx="1"/>
          </p:nvPr>
        </p:nvSpPr>
        <p:spPr>
          <a:xfrm>
            <a:off x="693682" y="1623570"/>
            <a:ext cx="7182083" cy="457200"/>
          </a:xfrm>
        </p:spPr>
        <p:txBody>
          <a:bodyPr/>
          <a:lstStyle/>
          <a:p>
            <a:pPr>
              <a:buFont typeface="Arial" panose="020B0604020202020204" pitchFamily="34" charset="0"/>
              <a:buChar char="•"/>
            </a:pPr>
            <a:r>
              <a:rPr lang="fr-FR" dirty="0"/>
              <a:t>Fondée en </a:t>
            </a:r>
            <a:r>
              <a:rPr lang="fr-FR" b="1" dirty="0"/>
              <a:t>1959</a:t>
            </a:r>
            <a:r>
              <a:rPr lang="fr-FR" dirty="0"/>
              <a:t> !</a:t>
            </a:r>
          </a:p>
          <a:p>
            <a:pPr>
              <a:buFont typeface="Arial" panose="020B0604020202020204" pitchFamily="34" charset="0"/>
              <a:buChar char="•"/>
            </a:pPr>
            <a:r>
              <a:rPr lang="fr-FR" dirty="0"/>
              <a:t>Aide à l’organisation de la conférence TALN et de sa session RECITAL</a:t>
            </a:r>
          </a:p>
          <a:p>
            <a:pPr>
              <a:buFont typeface="Arial" panose="020B0604020202020204" pitchFamily="34" charset="0"/>
              <a:buChar char="•"/>
            </a:pPr>
            <a:r>
              <a:rPr lang="fr-FR" dirty="0"/>
              <a:t>Une des premières sociétés savantes au monde à s’occuper de TAL (reconnu par ACL)</a:t>
            </a:r>
          </a:p>
        </p:txBody>
      </p:sp>
      <p:pic>
        <p:nvPicPr>
          <p:cNvPr id="5" name="Image 4">
            <a:extLst>
              <a:ext uri="{FF2B5EF4-FFF2-40B4-BE49-F238E27FC236}">
                <a16:creationId xmlns:a16="http://schemas.microsoft.com/office/drawing/2014/main" id="{EEE10FE7-C2A7-7CDF-CBE6-A20ACE3B72C6}"/>
              </a:ext>
            </a:extLst>
          </p:cNvPr>
          <p:cNvPicPr>
            <a:picLocks noChangeAspect="1"/>
          </p:cNvPicPr>
          <p:nvPr/>
        </p:nvPicPr>
        <p:blipFill>
          <a:blip r:embed="rId2"/>
          <a:stretch>
            <a:fillRect/>
          </a:stretch>
        </p:blipFill>
        <p:spPr>
          <a:xfrm>
            <a:off x="1505447" y="234243"/>
            <a:ext cx="6133106" cy="1308529"/>
          </a:xfrm>
          <a:prstGeom prst="rect">
            <a:avLst/>
          </a:prstGeom>
        </p:spPr>
      </p:pic>
      <p:pic>
        <p:nvPicPr>
          <p:cNvPr id="7" name="Image 6">
            <a:extLst>
              <a:ext uri="{FF2B5EF4-FFF2-40B4-BE49-F238E27FC236}">
                <a16:creationId xmlns:a16="http://schemas.microsoft.com/office/drawing/2014/main" id="{C011F7BA-CFC6-70DB-80DF-199DB28A5C04}"/>
              </a:ext>
            </a:extLst>
          </p:cNvPr>
          <p:cNvPicPr>
            <a:picLocks noChangeAspect="1"/>
          </p:cNvPicPr>
          <p:nvPr/>
        </p:nvPicPr>
        <p:blipFill>
          <a:blip r:embed="rId3"/>
          <a:stretch>
            <a:fillRect/>
          </a:stretch>
        </p:blipFill>
        <p:spPr>
          <a:xfrm>
            <a:off x="1104808" y="3062731"/>
            <a:ext cx="3317419" cy="1685803"/>
          </a:xfrm>
          <a:prstGeom prst="rect">
            <a:avLst/>
          </a:prstGeom>
        </p:spPr>
      </p:pic>
      <p:sp>
        <p:nvSpPr>
          <p:cNvPr id="10" name="Sous-titre 2">
            <a:extLst>
              <a:ext uri="{FF2B5EF4-FFF2-40B4-BE49-F238E27FC236}">
                <a16:creationId xmlns:a16="http://schemas.microsoft.com/office/drawing/2014/main" id="{AD6E590C-A537-B767-E1B6-F9D5A8CB7135}"/>
              </a:ext>
            </a:extLst>
          </p:cNvPr>
          <p:cNvSpPr txBox="1">
            <a:spLocks/>
          </p:cNvSpPr>
          <p:nvPr/>
        </p:nvSpPr>
        <p:spPr>
          <a:xfrm>
            <a:off x="4422227" y="3224327"/>
            <a:ext cx="4331152" cy="19191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pPr>
              <a:buFont typeface="Arial" panose="020B0604020202020204" pitchFamily="34" charset="0"/>
              <a:buChar char="•"/>
            </a:pPr>
            <a:r>
              <a:rPr lang="fr-FR" dirty="0"/>
              <a:t>Fondée en </a:t>
            </a:r>
            <a:r>
              <a:rPr lang="fr-FR" b="1" dirty="0"/>
              <a:t>1962</a:t>
            </a:r>
          </a:p>
          <a:p>
            <a:pPr>
              <a:buFont typeface="Arial" panose="020B0604020202020204" pitchFamily="34" charset="0"/>
              <a:buChar char="•"/>
            </a:pPr>
            <a:r>
              <a:rPr lang="fr-FR" dirty="0"/>
              <a:t>Organise la conférence ACL annuelle</a:t>
            </a:r>
          </a:p>
          <a:p>
            <a:pPr>
              <a:buFont typeface="Arial" panose="020B0604020202020204" pitchFamily="34" charset="0"/>
              <a:buChar char="•"/>
            </a:pPr>
            <a:r>
              <a:rPr lang="fr-FR" dirty="0"/>
              <a:t>Sponsor de la revue </a:t>
            </a:r>
            <a:r>
              <a:rPr lang="fr-FR" dirty="0" err="1"/>
              <a:t>Computational</a:t>
            </a:r>
            <a:r>
              <a:rPr lang="fr-FR" dirty="0"/>
              <a:t> </a:t>
            </a:r>
            <a:r>
              <a:rPr lang="fr-FR" dirty="0" err="1"/>
              <a:t>Linguistics</a:t>
            </a:r>
            <a:endParaRPr lang="fr-FR" dirty="0"/>
          </a:p>
        </p:txBody>
      </p:sp>
    </p:spTree>
    <p:extLst>
      <p:ext uri="{BB962C8B-B14F-4D97-AF65-F5344CB8AC3E}">
        <p14:creationId xmlns:p14="http://schemas.microsoft.com/office/powerpoint/2010/main" val="894702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848647" y="1480854"/>
            <a:ext cx="8462703"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lang="fr-FR" sz="2000" dirty="0">
                <a:solidFill>
                  <a:schemeClr val="tx1">
                    <a:lumMod val="20000"/>
                    <a:lumOff val="80000"/>
                  </a:schemeClr>
                </a:solidFill>
                <a:latin typeface="Figtree" panose="020B0604020202020204" charset="0"/>
                <a:cs typeface="Figtree" panose="020B0604020202020204" charset="0"/>
              </a:rPr>
              <a:t>Disponibilité d’une grande quantité de données langagières</a:t>
            </a:r>
          </a:p>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lang="fr-FR" sz="2000" dirty="0">
                <a:solidFill>
                  <a:schemeClr val="tx1">
                    <a:lumMod val="20000"/>
                    <a:lumOff val="80000"/>
                  </a:schemeClr>
                </a:solidFill>
                <a:latin typeface="Figtree" panose="020B0604020202020204" charset="0"/>
                <a:cs typeface="Figtree" panose="020B0604020202020204" charset="0"/>
              </a:rPr>
              <a:t>Augmentation de la puissance de calcul</a:t>
            </a:r>
          </a:p>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Développement des corpus multilingues </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et de l’annotation de corpus</a:t>
            </a:r>
          </a:p>
          <a:p>
            <a:pPr marL="0" indent="0" algn="just">
              <a:buClr>
                <a:srgbClr val="FFFFFF"/>
              </a:buClr>
              <a:defRPr/>
            </a:pPr>
            <a:r>
              <a:rPr kumimoji="0" lang="fr-FR" sz="200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Introduction des algorithmes de Machine Learning</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106379"/>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1993-2012 ca</a:t>
            </a:r>
          </a:p>
        </p:txBody>
      </p:sp>
      <p:sp>
        <p:nvSpPr>
          <p:cNvPr id="4" name="Google Shape;1546;p37">
            <a:extLst>
              <a:ext uri="{FF2B5EF4-FFF2-40B4-BE49-F238E27FC236}">
                <a16:creationId xmlns:a16="http://schemas.microsoft.com/office/drawing/2014/main" id="{A2853F10-C76B-166E-5D72-EE6FDECC3D91}"/>
              </a:ext>
            </a:extLst>
          </p:cNvPr>
          <p:cNvSpPr txBox="1">
            <a:spLocks/>
          </p:cNvSpPr>
          <p:nvPr/>
        </p:nvSpPr>
        <p:spPr>
          <a:xfrm>
            <a:off x="451682" y="3566932"/>
            <a:ext cx="8462703" cy="1408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Applications :</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IBM </a:t>
            </a:r>
            <a:r>
              <a:rPr lang="fr-FR" sz="2400" b="1" dirty="0" err="1">
                <a:solidFill>
                  <a:schemeClr val="tx1">
                    <a:lumMod val="20000"/>
                    <a:lumOff val="80000"/>
                  </a:schemeClr>
                </a:solidFill>
                <a:latin typeface="Figtree" panose="020B0604020202020204" charset="0"/>
                <a:cs typeface="Figtree" panose="020B0604020202020204" charset="0"/>
              </a:rPr>
              <a:t>Alignment</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dirty="0" err="1">
                <a:solidFill>
                  <a:schemeClr val="tx1">
                    <a:lumMod val="20000"/>
                    <a:lumOff val="80000"/>
                  </a:schemeClr>
                </a:solidFill>
                <a:latin typeface="Figtree" panose="020B0604020202020204" charset="0"/>
                <a:cs typeface="Figtree" panose="020B0604020202020204" charset="0"/>
              </a:rPr>
              <a:t>Models</a:t>
            </a:r>
            <a:r>
              <a:rPr lang="fr-FR" sz="2400" b="1" dirty="0">
                <a:solidFill>
                  <a:schemeClr val="tx1">
                    <a:lumMod val="20000"/>
                    <a:lumOff val="80000"/>
                  </a:schemeClr>
                </a:solidFill>
                <a:latin typeface="Figtree" panose="020B0604020202020204" charset="0"/>
                <a:cs typeface="Figtree" panose="020B0604020202020204" charset="0"/>
              </a:rPr>
              <a:t> (90s)</a:t>
            </a:r>
          </a:p>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 </a:t>
            </a:r>
          </a:p>
        </p:txBody>
      </p:sp>
    </p:spTree>
    <p:extLst>
      <p:ext uri="{BB962C8B-B14F-4D97-AF65-F5344CB8AC3E}">
        <p14:creationId xmlns:p14="http://schemas.microsoft.com/office/powerpoint/2010/main" val="191181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statistique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99611" y="2683516"/>
            <a:ext cx="8462703" cy="218118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2003 – le perceptron multi-niveau (Bengio et al.) obtient des meilleurs résultats du modèle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word</a:t>
            </a:r>
            <a:r>
              <a:rPr lang="fr-FR" sz="2400" b="1" dirty="0">
                <a:solidFill>
                  <a:schemeClr val="tx1">
                    <a:lumMod val="20000"/>
                    <a:lumOff val="80000"/>
                  </a:schemeClr>
                </a:solidFill>
                <a:latin typeface="Figtree" panose="020B0604020202020204" charset="0"/>
                <a:cs typeface="Figtree" panose="020B0604020202020204" charset="0"/>
              </a:rPr>
              <a:t> </a:t>
            </a:r>
            <a:r>
              <a:rPr lang="fr-FR" sz="2400" b="1" i="1" dirty="0">
                <a:solidFill>
                  <a:schemeClr val="tx1">
                    <a:lumMod val="20000"/>
                    <a:lumOff val="80000"/>
                  </a:schemeClr>
                </a:solidFill>
                <a:latin typeface="Figtree" panose="020B0604020202020204" charset="0"/>
                <a:cs typeface="Figtree" panose="020B0604020202020204" charset="0"/>
              </a:rPr>
              <a:t>n-gram</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2010 – RNN de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Mikolov</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Word2vec,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word</a:t>
            </a: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 </a:t>
            </a:r>
            <a:r>
              <a:rPr kumimoji="0" lang="fr-FR" sz="24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embeddings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Wingdings" panose="05000000000000000000" pitchFamily="2" charset="2"/>
              </a:rPr>
              <a:t>Mais aussi</a:t>
            </a:r>
          </a:p>
          <a:p>
            <a:pPr marL="0" marR="0" lvl="0" indent="0" algn="just" defTabSz="914400" rtl="0" eaLnBrk="1" fontAlgn="auto" latinLnBrk="0" hangingPunct="1">
              <a:lnSpc>
                <a:spcPct val="115000"/>
              </a:lnSpc>
              <a:spcBef>
                <a:spcPts val="0"/>
              </a:spcBef>
              <a:spcAft>
                <a:spcPts val="0"/>
              </a:spcAft>
              <a:buClr>
                <a:srgbClr val="FFFFFF"/>
              </a:buClr>
              <a:buSzPts val="3000"/>
              <a:tabLst/>
              <a:defRPr/>
            </a:pPr>
            <a:r>
              <a:rPr lang="fr-FR" sz="2400" b="1" dirty="0" err="1">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Treebanks</a:t>
            </a:r>
            <a:r>
              <a:rPr lang="fr-FR" sz="2400" b="1" dirty="0">
                <a:solidFill>
                  <a:schemeClr val="tx1">
                    <a:lumMod val="20000"/>
                    <a:lumOff val="80000"/>
                  </a:schemeClr>
                </a:solidFill>
                <a:latin typeface="Figtree" panose="020B0604020202020204" charset="0"/>
                <a:cs typeface="Figtree" panose="020B0604020202020204" charset="0"/>
                <a:sym typeface="Wingdings" panose="05000000000000000000" pitchFamily="2" charset="2"/>
              </a:rPr>
              <a:t> et annotation de corpus</a:t>
            </a: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0" marR="0" lvl="0" indent="0" algn="just" defTabSz="914400" rtl="0" eaLnBrk="1" fontAlgn="auto" latinLnBrk="0" hangingPunct="1">
              <a:lnSpc>
                <a:spcPct val="115000"/>
              </a:lnSpc>
              <a:spcBef>
                <a:spcPts val="0"/>
              </a:spcBef>
              <a:spcAft>
                <a:spcPts val="0"/>
              </a:spcAft>
              <a:buClr>
                <a:srgbClr val="FFFFFF"/>
              </a:buClr>
              <a:buSzPts val="3000"/>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Golos Text" panose="020B0604020202020204" charset="0"/>
              <a:cs typeface="Golos Text"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558767" y="1092768"/>
            <a:ext cx="2585265"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Golos Text" panose="020B0604020202020204" charset="0"/>
                <a:cs typeface="Golos Text" panose="020B0604020202020204" charset="0"/>
              </a:rPr>
              <a:t>1993-2012 ca</a:t>
            </a:r>
          </a:p>
        </p:txBody>
      </p:sp>
    </p:spTree>
    <p:extLst>
      <p:ext uri="{BB962C8B-B14F-4D97-AF65-F5344CB8AC3E}">
        <p14:creationId xmlns:p14="http://schemas.microsoft.com/office/powerpoint/2010/main" val="2627561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B9129F9-3FE2-2074-BEFE-2997CF71523C}"/>
              </a:ext>
            </a:extLst>
          </p:cNvPr>
          <p:cNvSpPr>
            <a:spLocks noGrp="1"/>
          </p:cNvSpPr>
          <p:nvPr>
            <p:ph type="title"/>
          </p:nvPr>
        </p:nvSpPr>
        <p:spPr/>
        <p:txBody>
          <a:bodyPr/>
          <a:lstStyle/>
          <a:p>
            <a:r>
              <a:rPr lang="fr-FR" dirty="0"/>
              <a:t>Le perceptron de </a:t>
            </a:r>
            <a:r>
              <a:rPr lang="fr-FR" dirty="0" err="1"/>
              <a:t>Rosenblatt</a:t>
            </a:r>
            <a:endParaRPr lang="fr-FR" dirty="0"/>
          </a:p>
        </p:txBody>
      </p:sp>
      <p:sp>
        <p:nvSpPr>
          <p:cNvPr id="3" name="Sous-titre 2">
            <a:extLst>
              <a:ext uri="{FF2B5EF4-FFF2-40B4-BE49-F238E27FC236}">
                <a16:creationId xmlns:a16="http://schemas.microsoft.com/office/drawing/2014/main" id="{57C9D0CD-9BF2-2BE6-2A54-C969B6DDF75D}"/>
              </a:ext>
            </a:extLst>
          </p:cNvPr>
          <p:cNvSpPr>
            <a:spLocks noGrp="1"/>
          </p:cNvSpPr>
          <p:nvPr>
            <p:ph type="subTitle" idx="1"/>
          </p:nvPr>
        </p:nvSpPr>
        <p:spPr>
          <a:xfrm>
            <a:off x="407447" y="1136100"/>
            <a:ext cx="5223300" cy="2871300"/>
          </a:xfrm>
        </p:spPr>
        <p:txBody>
          <a:bodyPr/>
          <a:lstStyle/>
          <a:p>
            <a:r>
              <a:rPr lang="fr-FR" dirty="0"/>
              <a:t>Classifieur linéaire</a:t>
            </a:r>
          </a:p>
        </p:txBody>
      </p:sp>
      <p:pic>
        <p:nvPicPr>
          <p:cNvPr id="5" name="Image 4">
            <a:extLst>
              <a:ext uri="{FF2B5EF4-FFF2-40B4-BE49-F238E27FC236}">
                <a16:creationId xmlns:a16="http://schemas.microsoft.com/office/drawing/2014/main" id="{02FE0163-A00C-B9F0-A36F-69DA78B6C0EE}"/>
              </a:ext>
            </a:extLst>
          </p:cNvPr>
          <p:cNvPicPr>
            <a:picLocks noChangeAspect="1"/>
          </p:cNvPicPr>
          <p:nvPr/>
        </p:nvPicPr>
        <p:blipFill>
          <a:blip r:embed="rId3"/>
          <a:stretch>
            <a:fillRect/>
          </a:stretch>
        </p:blipFill>
        <p:spPr>
          <a:xfrm>
            <a:off x="1592317" y="1700454"/>
            <a:ext cx="6450038" cy="2764302"/>
          </a:xfrm>
          <a:prstGeom prst="rect">
            <a:avLst/>
          </a:prstGeom>
        </p:spPr>
      </p:pic>
      <p:sp>
        <p:nvSpPr>
          <p:cNvPr id="6" name="ZoneTexte 5">
            <a:extLst>
              <a:ext uri="{FF2B5EF4-FFF2-40B4-BE49-F238E27FC236}">
                <a16:creationId xmlns:a16="http://schemas.microsoft.com/office/drawing/2014/main" id="{9751F012-8670-95C0-4BED-D6D753491336}"/>
              </a:ext>
            </a:extLst>
          </p:cNvPr>
          <p:cNvSpPr txBox="1"/>
          <p:nvPr/>
        </p:nvSpPr>
        <p:spPr>
          <a:xfrm>
            <a:off x="3365938" y="4855779"/>
            <a:ext cx="5602816" cy="261610"/>
          </a:xfrm>
          <a:prstGeom prst="rect">
            <a:avLst/>
          </a:prstGeom>
          <a:noFill/>
        </p:spPr>
        <p:txBody>
          <a:bodyPr wrap="none" rtlCol="0">
            <a:spAutoFit/>
          </a:bodyPr>
          <a:lstStyle/>
          <a:p>
            <a:r>
              <a:rPr lang="fr-FR" sz="1100" dirty="0">
                <a:solidFill>
                  <a:schemeClr val="bg1"/>
                </a:solidFill>
                <a:latin typeface="Figtree" panose="020B0604020202020204" charset="0"/>
                <a:cs typeface="Figtree" panose="020B0604020202020204" charset="0"/>
              </a:rPr>
              <a:t>Image tirée de https://lifewithdata.com/2022/09/18/perceptron-in-machine-learning/</a:t>
            </a:r>
          </a:p>
        </p:txBody>
      </p:sp>
      <p:sp>
        <p:nvSpPr>
          <p:cNvPr id="4" name="Google Shape;1552;p38">
            <a:extLst>
              <a:ext uri="{FF2B5EF4-FFF2-40B4-BE49-F238E27FC236}">
                <a16:creationId xmlns:a16="http://schemas.microsoft.com/office/drawing/2014/main" id="{47CC869A-AC00-9A53-300E-6D3105C45382}"/>
              </a:ext>
            </a:extLst>
          </p:cNvPr>
          <p:cNvSpPr txBox="1">
            <a:spLocks/>
          </p:cNvSpPr>
          <p:nvPr/>
        </p:nvSpPr>
        <p:spPr>
          <a:xfrm>
            <a:off x="1284000" y="-382337"/>
            <a:ext cx="6576000" cy="103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400" dirty="0"/>
              <a:t>Période statistique</a:t>
            </a:r>
          </a:p>
        </p:txBody>
      </p:sp>
    </p:spTree>
    <p:extLst>
      <p:ext uri="{BB962C8B-B14F-4D97-AF65-F5344CB8AC3E}">
        <p14:creationId xmlns:p14="http://schemas.microsoft.com/office/powerpoint/2010/main" val="7302180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1"/>
        <p:cNvGrpSpPr/>
        <p:nvPr/>
      </p:nvGrpSpPr>
      <p:grpSpPr>
        <a:xfrm>
          <a:off x="0" y="0"/>
          <a:ext cx="0" cy="0"/>
          <a:chOff x="0" y="0"/>
          <a:chExt cx="0" cy="0"/>
        </a:xfrm>
      </p:grpSpPr>
      <p:sp>
        <p:nvSpPr>
          <p:cNvPr id="1552" name="Google Shape;1552;p38"/>
          <p:cNvSpPr txBox="1">
            <a:spLocks noGrp="1"/>
          </p:cNvSpPr>
          <p:nvPr>
            <p:ph type="title"/>
          </p:nvPr>
        </p:nvSpPr>
        <p:spPr>
          <a:xfrm>
            <a:off x="1216267" y="175012"/>
            <a:ext cx="6576000" cy="103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Période neuronale</a:t>
            </a:r>
            <a:endParaRPr sz="4800" dirty="0"/>
          </a:p>
        </p:txBody>
      </p:sp>
      <p:sp>
        <p:nvSpPr>
          <p:cNvPr id="5" name="Google Shape;1546;p37">
            <a:extLst>
              <a:ext uri="{FF2B5EF4-FFF2-40B4-BE49-F238E27FC236}">
                <a16:creationId xmlns:a16="http://schemas.microsoft.com/office/drawing/2014/main" id="{14B9015E-3FFF-1206-831B-7DC3BCD80205}"/>
              </a:ext>
            </a:extLst>
          </p:cNvPr>
          <p:cNvSpPr txBox="1">
            <a:spLocks/>
          </p:cNvSpPr>
          <p:nvPr/>
        </p:nvSpPr>
        <p:spPr>
          <a:xfrm>
            <a:off x="340648" y="1717921"/>
            <a:ext cx="8462703" cy="20841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endParaRPr kumimoji="0" lang="fr-FR" sz="24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Apprentissage Neuronale Profond (Deep Learning)</a:t>
            </a:r>
          </a:p>
          <a:p>
            <a:pPr marL="342900" indent="-342900" algn="just">
              <a:buClr>
                <a:srgbClr val="FFFFFF"/>
              </a:buClr>
              <a:buFontTx/>
              <a:buChar char="-"/>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Grande puissance de calcul disponible et très grandes quantités de données à disposition</a:t>
            </a:r>
          </a:p>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Différents approches (CNN, LSTM, Transformer…)</a:t>
            </a:r>
          </a:p>
          <a:p>
            <a:pPr marL="342900" marR="0" lvl="0" indent="-342900" algn="just" defTabSz="914400" rtl="0" eaLnBrk="1" fontAlgn="auto" latinLnBrk="0" hangingPunct="1">
              <a:lnSpc>
                <a:spcPct val="115000"/>
              </a:lnSpc>
              <a:spcBef>
                <a:spcPts val="0"/>
              </a:spcBef>
              <a:spcAft>
                <a:spcPts val="0"/>
              </a:spcAft>
              <a:buClr>
                <a:srgbClr val="FFFFFF"/>
              </a:buClr>
              <a:buSzPts val="3000"/>
              <a:buFontTx/>
              <a:buChar char="-"/>
              <a:tabLst/>
              <a:defRPr/>
            </a:pP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Naissance des LLM (Large </a:t>
            </a:r>
            <a:r>
              <a:rPr kumimoji="0" lang="fr-FR" sz="20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Language</a:t>
            </a: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 </a:t>
            </a:r>
            <a:r>
              <a:rPr kumimoji="0" lang="fr-FR" sz="2000" b="1" u="none" strike="noStrike" kern="0" cap="none" spc="0" normalizeH="0" baseline="0" noProof="0" dirty="0" err="1">
                <a:ln>
                  <a:noFill/>
                </a:ln>
                <a:solidFill>
                  <a:schemeClr val="tx1">
                    <a:lumMod val="20000"/>
                    <a:lumOff val="80000"/>
                  </a:schemeClr>
                </a:solidFill>
                <a:effectLst/>
                <a:uLnTx/>
                <a:uFillTx/>
                <a:latin typeface="Figtree" panose="020B0604020202020204" charset="0"/>
                <a:cs typeface="Figtree" panose="020B0604020202020204" charset="0"/>
                <a:sym typeface="Figtree"/>
              </a:rPr>
              <a:t>Models</a:t>
            </a:r>
            <a:r>
              <a:rPr kumimoji="0" lang="fr-FR" sz="2000" b="1"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rPr>
              <a:t>)</a:t>
            </a:r>
            <a:endParaRPr kumimoji="0" lang="en-US" sz="2000" b="0" u="none" strike="noStrike" kern="0" cap="none" spc="0" normalizeH="0" baseline="0" noProof="0" dirty="0">
              <a:ln>
                <a:noFill/>
              </a:ln>
              <a:solidFill>
                <a:schemeClr val="tx1">
                  <a:lumMod val="20000"/>
                  <a:lumOff val="80000"/>
                </a:schemeClr>
              </a:solidFill>
              <a:effectLst/>
              <a:uLnTx/>
              <a:uFillTx/>
              <a:latin typeface="Figtree" panose="020B0604020202020204" charset="0"/>
              <a:cs typeface="Figtree" panose="020B0604020202020204" charset="0"/>
              <a:sym typeface="Figtree"/>
            </a:endParaRPr>
          </a:p>
        </p:txBody>
      </p:sp>
      <p:sp>
        <p:nvSpPr>
          <p:cNvPr id="3" name="Google Shape;1546;p37">
            <a:extLst>
              <a:ext uri="{FF2B5EF4-FFF2-40B4-BE49-F238E27FC236}">
                <a16:creationId xmlns:a16="http://schemas.microsoft.com/office/drawing/2014/main" id="{4758D89B-B552-4C6A-E21D-235BB2343874}"/>
              </a:ext>
            </a:extLst>
          </p:cNvPr>
          <p:cNvSpPr txBox="1">
            <a:spLocks/>
          </p:cNvSpPr>
          <p:nvPr/>
        </p:nvSpPr>
        <p:spPr>
          <a:xfrm>
            <a:off x="3211634" y="1091639"/>
            <a:ext cx="3053700" cy="512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just" defTabSz="914400" rtl="0" eaLnBrk="1" fontAlgn="auto" latinLnBrk="0" hangingPunct="1">
              <a:lnSpc>
                <a:spcPct val="115000"/>
              </a:lnSpc>
              <a:spcBef>
                <a:spcPts val="0"/>
              </a:spcBef>
              <a:spcAft>
                <a:spcPts val="0"/>
              </a:spcAft>
              <a:buClr>
                <a:srgbClr val="FFFFFF"/>
              </a:buClr>
              <a:buSzPts val="3000"/>
              <a:buFont typeface="Figtree"/>
              <a:buNone/>
              <a:tabLst/>
              <a:defRPr/>
            </a:pPr>
            <a:r>
              <a:rPr lang="fr-FR" sz="2400" b="1" dirty="0">
                <a:solidFill>
                  <a:schemeClr val="tx1">
                    <a:lumMod val="20000"/>
                    <a:lumOff val="80000"/>
                  </a:schemeClr>
                </a:solidFill>
                <a:latin typeface="Figtree" panose="020B0604020202020204" charset="0"/>
                <a:cs typeface="Figtree" panose="020B0604020202020204" charset="0"/>
              </a:rPr>
              <a:t>2013-aujourd’hui</a:t>
            </a:r>
          </a:p>
        </p:txBody>
      </p:sp>
    </p:spTree>
    <p:extLst>
      <p:ext uri="{BB962C8B-B14F-4D97-AF65-F5344CB8AC3E}">
        <p14:creationId xmlns:p14="http://schemas.microsoft.com/office/powerpoint/2010/main" val="3005765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r>
              <a:rPr lang="it-IT" sz="2400" dirty="0"/>
              <a:t>2013-2017</a:t>
            </a:r>
            <a:endParaRPr lang="fr-FR" sz="2400" dirty="0"/>
          </a:p>
        </p:txBody>
      </p:sp>
      <p:sp>
        <p:nvSpPr>
          <p:cNvPr id="4" name="Sous-titre 2">
            <a:extLst>
              <a:ext uri="{FF2B5EF4-FFF2-40B4-BE49-F238E27FC236}">
                <a16:creationId xmlns:a16="http://schemas.microsoft.com/office/drawing/2014/main" id="{9BF4F913-A4CD-6FAC-9584-7CEFB2E42395}"/>
              </a:ext>
            </a:extLst>
          </p:cNvPr>
          <p:cNvSpPr txBox="1">
            <a:spLocks/>
          </p:cNvSpPr>
          <p:nvPr/>
        </p:nvSpPr>
        <p:spPr>
          <a:xfrm>
            <a:off x="1284000" y="2857691"/>
            <a:ext cx="65760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600"/>
              <a:buFont typeface="Figtree"/>
              <a:buNone/>
              <a:defRPr sz="1600" b="0" i="0" u="none" strike="noStrike" cap="none">
                <a:solidFill>
                  <a:schemeClr val="lt1"/>
                </a:solidFill>
                <a:latin typeface="Figtree"/>
                <a:ea typeface="Figtree"/>
                <a:cs typeface="Figtree"/>
                <a:sym typeface="Figtree"/>
              </a:defRPr>
            </a:lvl9pPr>
          </a:lstStyle>
          <a:p>
            <a:r>
              <a:rPr lang="it-IT" sz="2400" dirty="0"/>
              <a:t>2018-now</a:t>
            </a:r>
            <a:endParaRPr lang="fr-FR" sz="2400" dirty="0"/>
          </a:p>
        </p:txBody>
      </p:sp>
    </p:spTree>
    <p:extLst>
      <p:ext uri="{BB962C8B-B14F-4D97-AF65-F5344CB8AC3E}">
        <p14:creationId xmlns:p14="http://schemas.microsoft.com/office/powerpoint/2010/main" val="1754823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p35"/>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528" name="Google Shape;1528;p35"/>
          <p:cNvSpPr txBox="1">
            <a:spLocks noGrp="1"/>
          </p:cNvSpPr>
          <p:nvPr>
            <p:ph type="title" idx="2"/>
          </p:nvPr>
        </p:nvSpPr>
        <p:spPr>
          <a:xfrm>
            <a:off x="2038200" y="2535288"/>
            <a:ext cx="50676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1529" name="Google Shape;1529;p35"/>
          <p:cNvSpPr txBox="1">
            <a:spLocks noGrp="1"/>
          </p:cNvSpPr>
          <p:nvPr>
            <p:ph type="subTitle" idx="1"/>
          </p:nvPr>
        </p:nvSpPr>
        <p:spPr>
          <a:xfrm>
            <a:off x="2038200" y="3391263"/>
            <a:ext cx="50676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Qu’est-ce que c’est le TAL ?</a:t>
            </a:r>
            <a:endParaRPr sz="1800" dirty="0"/>
          </a:p>
        </p:txBody>
      </p:sp>
      <p:sp>
        <p:nvSpPr>
          <p:cNvPr id="1530" name="Google Shape;1530;p35"/>
          <p:cNvSpPr txBox="1">
            <a:spLocks noGrp="1"/>
          </p:cNvSpPr>
          <p:nvPr>
            <p:ph type="title"/>
          </p:nvPr>
        </p:nvSpPr>
        <p:spPr>
          <a:xfrm>
            <a:off x="3909900" y="1578538"/>
            <a:ext cx="13242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5BBBDE-19A9-6A92-6D77-F755DBC532B2}"/>
              </a:ext>
            </a:extLst>
          </p:cNvPr>
          <p:cNvSpPr>
            <a:spLocks noGrp="1"/>
          </p:cNvSpPr>
          <p:nvPr>
            <p:ph type="title"/>
          </p:nvPr>
        </p:nvSpPr>
        <p:spPr>
          <a:xfrm>
            <a:off x="1284000" y="-279466"/>
            <a:ext cx="6576000" cy="1039800"/>
          </a:xfrm>
        </p:spPr>
        <p:txBody>
          <a:bodyPr/>
          <a:lstStyle/>
          <a:p>
            <a:r>
              <a:rPr lang="fr-FR" sz="2400" dirty="0"/>
              <a:t>Période neuronale</a:t>
            </a:r>
          </a:p>
        </p:txBody>
      </p:sp>
      <p:sp>
        <p:nvSpPr>
          <p:cNvPr id="3" name="Sous-titre 2">
            <a:extLst>
              <a:ext uri="{FF2B5EF4-FFF2-40B4-BE49-F238E27FC236}">
                <a16:creationId xmlns:a16="http://schemas.microsoft.com/office/drawing/2014/main" id="{E42D9FC2-48A7-A2BA-28A3-62918D46BAEB}"/>
              </a:ext>
            </a:extLst>
          </p:cNvPr>
          <p:cNvSpPr>
            <a:spLocks noGrp="1"/>
          </p:cNvSpPr>
          <p:nvPr>
            <p:ph type="subTitle" idx="1"/>
          </p:nvPr>
        </p:nvSpPr>
        <p:spPr>
          <a:xfrm>
            <a:off x="1284000" y="688236"/>
            <a:ext cx="6576000" cy="457200"/>
          </a:xfrm>
        </p:spPr>
        <p:txBody>
          <a:bodyPr/>
          <a:lstStyle/>
          <a:p>
            <a:endParaRPr lang="fr-FR" sz="2400" dirty="0"/>
          </a:p>
        </p:txBody>
      </p:sp>
    </p:spTree>
    <p:extLst>
      <p:ext uri="{BB962C8B-B14F-4D97-AF65-F5344CB8AC3E}">
        <p14:creationId xmlns:p14="http://schemas.microsoft.com/office/powerpoint/2010/main" val="1543850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19999" y="1684675"/>
            <a:ext cx="7999458" cy="25692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74320" indent="-226059">
              <a:buClr>
                <a:schemeClr val="tx1">
                  <a:lumMod val="75000"/>
                </a:schemeClr>
              </a:buClr>
              <a:buSzPts val="1400"/>
              <a:buFont typeface="Arial"/>
              <a:buChar char="●"/>
            </a:pPr>
            <a:r>
              <a:rPr lang="fr-FR" sz="1600" dirty="0" err="1">
                <a:solidFill>
                  <a:schemeClr val="bg1"/>
                </a:solidFill>
                <a:latin typeface="Figtree" panose="020B0604020202020204" charset="0"/>
              </a:rPr>
              <a:t>Chatbot</a:t>
            </a:r>
            <a:r>
              <a:rPr lang="fr-FR" sz="1600" dirty="0">
                <a:solidFill>
                  <a:schemeClr val="bg1"/>
                </a:solidFill>
                <a:latin typeface="Figtree" panose="020B0604020202020204" charset="0"/>
              </a:rPr>
              <a:t> et assistant virtuel</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Appartient à la famille des modèles GPT – </a:t>
            </a:r>
            <a:r>
              <a:rPr lang="fr-FR" sz="1600" dirty="0" err="1">
                <a:solidFill>
                  <a:schemeClr val="bg1"/>
                </a:solidFill>
                <a:latin typeface="Figtree" panose="020B0604020202020204" charset="0"/>
              </a:rPr>
              <a:t>Generative</a:t>
            </a:r>
            <a:r>
              <a:rPr lang="fr-FR" sz="1600" dirty="0">
                <a:solidFill>
                  <a:schemeClr val="bg1"/>
                </a:solidFill>
                <a:latin typeface="Figtree" panose="020B0604020202020204" charset="0"/>
              </a:rPr>
              <a:t> Pre-</a:t>
            </a:r>
            <a:r>
              <a:rPr lang="fr-FR" sz="1600" dirty="0" err="1">
                <a:solidFill>
                  <a:schemeClr val="bg1"/>
                </a:solidFill>
                <a:latin typeface="Figtree" panose="020B0604020202020204" charset="0"/>
              </a:rPr>
              <a:t>trained</a:t>
            </a:r>
            <a:r>
              <a:rPr lang="fr-FR" sz="1600" dirty="0">
                <a:solidFill>
                  <a:schemeClr val="bg1"/>
                </a:solidFill>
                <a:latin typeface="Figtree" panose="020B0604020202020204" charset="0"/>
              </a:rPr>
              <a:t> Transformer</a:t>
            </a:r>
          </a:p>
          <a:p>
            <a:pPr marL="274320" indent="-226059">
              <a:buClr>
                <a:schemeClr val="tx1">
                  <a:lumMod val="75000"/>
                </a:schemeClr>
              </a:buClr>
              <a:buSzPts val="1400"/>
              <a:buFont typeface="Arial"/>
              <a:buChar char="●"/>
            </a:pPr>
            <a:r>
              <a:rPr lang="fr-FR" sz="1600" dirty="0">
                <a:solidFill>
                  <a:schemeClr val="bg1"/>
                </a:solidFill>
                <a:latin typeface="Figtree" panose="020B0604020202020204" charset="0"/>
              </a:rPr>
              <a:t>Fine-</a:t>
            </a:r>
            <a:r>
              <a:rPr lang="fr-FR" sz="1600" dirty="0" err="1">
                <a:solidFill>
                  <a:schemeClr val="bg1"/>
                </a:solidFill>
                <a:latin typeface="Figtree" panose="020B0604020202020204" charset="0"/>
              </a:rPr>
              <a:t>tuned</a:t>
            </a:r>
            <a:r>
              <a:rPr lang="fr-FR" sz="1600" dirty="0">
                <a:solidFill>
                  <a:schemeClr val="bg1"/>
                </a:solidFill>
                <a:latin typeface="Figtree" panose="020B0604020202020204" charset="0"/>
              </a:rPr>
              <a:t> pour la tâche de conversation à travers apprentissage supervisé et </a:t>
            </a:r>
            <a:r>
              <a:rPr lang="fr-FR" sz="1600" dirty="0" err="1">
                <a:solidFill>
                  <a:schemeClr val="bg1"/>
                </a:solidFill>
                <a:latin typeface="Figtree" panose="020B0604020202020204" charset="0"/>
              </a:rPr>
              <a:t>reinforcement</a:t>
            </a:r>
            <a:r>
              <a:rPr lang="fr-FR" sz="1600" dirty="0">
                <a:solidFill>
                  <a:schemeClr val="bg1"/>
                </a:solidFill>
                <a:latin typeface="Figtree" panose="020B0604020202020204" charset="0"/>
              </a:rPr>
              <a:t> </a:t>
            </a:r>
            <a:r>
              <a:rPr lang="fr-FR" sz="1600" dirty="0" err="1">
                <a:solidFill>
                  <a:schemeClr val="bg1"/>
                </a:solidFill>
                <a:latin typeface="Figtree" panose="020B0604020202020204" charset="0"/>
              </a:rPr>
              <a:t>learning</a:t>
            </a:r>
            <a:r>
              <a:rPr lang="fr-FR" sz="1600" dirty="0">
                <a:solidFill>
                  <a:schemeClr val="bg1"/>
                </a:solidFill>
                <a:latin typeface="Figtree" panose="020B0604020202020204" charset="0"/>
              </a:rPr>
              <a:t> à travers feedback humain</a:t>
            </a:r>
          </a:p>
          <a:p>
            <a:pPr marL="274320" indent="-226059">
              <a:buClr>
                <a:schemeClr val="tx1">
                  <a:lumMod val="75000"/>
                </a:schemeClr>
              </a:buClr>
              <a:buSzPts val="1400"/>
              <a:buFont typeface="Arial"/>
              <a:buChar char="●"/>
            </a:pPr>
            <a:endParaRPr lang="fr-FR" dirty="0">
              <a:solidFill>
                <a:schemeClr val="bg1"/>
              </a:solidFill>
            </a:endParaRPr>
          </a:p>
          <a:p>
            <a:pPr marL="274320" indent="-226059">
              <a:buClr>
                <a:schemeClr val="tx1">
                  <a:lumMod val="75000"/>
                </a:schemeClr>
              </a:buClr>
              <a:buSzPts val="1400"/>
              <a:buFont typeface="Arial"/>
              <a:buChar char="●"/>
            </a:pPr>
            <a:r>
              <a:rPr lang="fr-FR" dirty="0">
                <a:solidFill>
                  <a:schemeClr val="bg1"/>
                </a:solidFill>
              </a:rPr>
              <a:t>Des travailleurs payés 2$ au Kenya pour épurer le côté « toxique » de </a:t>
            </a:r>
            <a:r>
              <a:rPr lang="fr-FR" dirty="0" err="1">
                <a:solidFill>
                  <a:schemeClr val="bg1"/>
                </a:solidFill>
              </a:rPr>
              <a:t>ChatGPT</a:t>
            </a:r>
            <a:endParaRPr lang="fr-FR" dirty="0">
              <a:solidFill>
                <a:schemeClr val="bg1"/>
              </a:solidFill>
            </a:endParaRPr>
          </a:p>
          <a:p>
            <a:pPr marL="48261" algn="just">
              <a:buClr>
                <a:schemeClr val="tx1">
                  <a:lumMod val="75000"/>
                </a:schemeClr>
              </a:buClr>
              <a:buSzPts val="1400"/>
            </a:pPr>
            <a:r>
              <a:rPr lang="en-US" sz="1600" b="0" i="1" dirty="0">
                <a:solidFill>
                  <a:schemeClr val="bg1"/>
                </a:solidFill>
                <a:effectLst/>
                <a:latin typeface="__PT_Serif_b6c7e3"/>
              </a:rPr>
              <a:t>“Despite the foundational role played by these data enrichment professionals, a growing body of research reveals the precarious working conditions these workers face,” says the Partnership on AI, a coalition of AI organizations to which OpenAI belongs. “This may be the result of efforts to hide AI’s dependence on this large labor force when celebrating the efficiency gains of technology. Out of sight is also out of mind.”  </a:t>
            </a:r>
          </a:p>
          <a:p>
            <a:pPr marL="48261" algn="just">
              <a:buClr>
                <a:schemeClr val="tx1">
                  <a:lumMod val="75000"/>
                </a:schemeClr>
              </a:buClr>
              <a:buSzPts val="1400"/>
            </a:pPr>
            <a:r>
              <a:rPr lang="en-US" b="0" i="1" dirty="0">
                <a:solidFill>
                  <a:schemeClr val="bg1"/>
                </a:solidFill>
                <a:effectLst/>
                <a:latin typeface="__PT_Serif_b6c7e3"/>
                <a:hlinkClick r:id="rId3"/>
              </a:rPr>
              <a:t>(Exclusive: OpenAI Used Kenyan Workers on Less Than $2 Per Hour to Make ChatGPT Less Toxic, Time, 18 Janvier 2023) </a:t>
            </a:r>
            <a:endParaRPr lang="fr-FR" i="1" dirty="0">
              <a:solidFill>
                <a:schemeClr val="bg1"/>
              </a:solidFill>
            </a:endParaRPr>
          </a:p>
        </p:txBody>
      </p:sp>
    </p:spTree>
    <p:extLst>
      <p:ext uri="{BB962C8B-B14F-4D97-AF65-F5344CB8AC3E}">
        <p14:creationId xmlns:p14="http://schemas.microsoft.com/office/powerpoint/2010/main" val="2671977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66C7AF-1574-8ED1-0FDD-69888C529A52}"/>
              </a:ext>
            </a:extLst>
          </p:cNvPr>
          <p:cNvSpPr>
            <a:spLocks noGrp="1"/>
          </p:cNvSpPr>
          <p:nvPr>
            <p:ph type="title"/>
          </p:nvPr>
        </p:nvSpPr>
        <p:spPr>
          <a:xfrm>
            <a:off x="1341150" y="292034"/>
            <a:ext cx="6576000" cy="1039800"/>
          </a:xfrm>
        </p:spPr>
        <p:txBody>
          <a:bodyPr/>
          <a:lstStyle/>
          <a:p>
            <a:r>
              <a:rPr lang="fr-FR" dirty="0" err="1"/>
              <a:t>ChatGPT</a:t>
            </a:r>
            <a:endParaRPr lang="fr-FR" dirty="0"/>
          </a:p>
        </p:txBody>
      </p:sp>
      <p:sp>
        <p:nvSpPr>
          <p:cNvPr id="3" name="Sous-titre 2">
            <a:extLst>
              <a:ext uri="{FF2B5EF4-FFF2-40B4-BE49-F238E27FC236}">
                <a16:creationId xmlns:a16="http://schemas.microsoft.com/office/drawing/2014/main" id="{C6CE936A-031E-ED61-6D9A-F54186C3AF44}"/>
              </a:ext>
            </a:extLst>
          </p:cNvPr>
          <p:cNvSpPr>
            <a:spLocks noGrp="1"/>
          </p:cNvSpPr>
          <p:nvPr>
            <p:ph type="subTitle" idx="1"/>
          </p:nvPr>
        </p:nvSpPr>
        <p:spPr>
          <a:xfrm>
            <a:off x="1341150" y="1275509"/>
            <a:ext cx="6576000" cy="457200"/>
          </a:xfrm>
        </p:spPr>
        <p:txBody>
          <a:bodyPr/>
          <a:lstStyle/>
          <a:p>
            <a:r>
              <a:rPr lang="it-IT" dirty="0" err="1"/>
              <a:t>Ou</a:t>
            </a:r>
            <a:r>
              <a:rPr lang="it-IT" dirty="0"/>
              <a:t> l’</a:t>
            </a:r>
            <a:r>
              <a:rPr lang="it-IT" dirty="0" err="1"/>
              <a:t>explosion</a:t>
            </a:r>
            <a:r>
              <a:rPr lang="it-IT" dirty="0"/>
              <a:t> </a:t>
            </a:r>
            <a:r>
              <a:rPr lang="it-IT" dirty="0" err="1"/>
              <a:t>des</a:t>
            </a:r>
            <a:r>
              <a:rPr lang="it-IT" dirty="0"/>
              <a:t> LLM</a:t>
            </a:r>
            <a:endParaRPr lang="fr-FR" dirty="0"/>
          </a:p>
        </p:txBody>
      </p:sp>
      <p:sp>
        <p:nvSpPr>
          <p:cNvPr id="5" name="Google Shape;1780;p51">
            <a:extLst>
              <a:ext uri="{FF2B5EF4-FFF2-40B4-BE49-F238E27FC236}">
                <a16:creationId xmlns:a16="http://schemas.microsoft.com/office/drawing/2014/main" id="{345BC94F-0C82-C274-78FA-3B7DAA968586}"/>
              </a:ext>
            </a:extLst>
          </p:cNvPr>
          <p:cNvSpPr txBox="1">
            <a:spLocks/>
          </p:cNvSpPr>
          <p:nvPr/>
        </p:nvSpPr>
        <p:spPr>
          <a:xfrm>
            <a:off x="703669" y="2165313"/>
            <a:ext cx="7999458" cy="164635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8261">
              <a:buClr>
                <a:schemeClr val="tx1">
                  <a:lumMod val="75000"/>
                </a:schemeClr>
              </a:buClr>
              <a:buSzPts val="1400"/>
            </a:pPr>
            <a:r>
              <a:rPr lang="en-US" sz="2000" b="0" i="1" dirty="0">
                <a:solidFill>
                  <a:schemeClr val="bg1"/>
                </a:solidFill>
                <a:effectLst/>
                <a:latin typeface="__PT_Serif_b6c7e3"/>
              </a:rPr>
              <a:t>“(…) that for all its glamor, AI often relies on hidden human labor in the Global South that can often be damaging and exploitative. These invisible workers remain on the margins even as their work contributes to billion-dollar industries.”  </a:t>
            </a:r>
          </a:p>
          <a:p>
            <a:pPr marL="48261">
              <a:buClr>
                <a:schemeClr val="tx1">
                  <a:lumMod val="75000"/>
                </a:schemeClr>
              </a:buClr>
              <a:buSzPts val="1400"/>
            </a:pPr>
            <a:r>
              <a:rPr lang="en-US" sz="1200" b="0" i="1" dirty="0">
                <a:solidFill>
                  <a:schemeClr val="bg1"/>
                </a:solidFill>
                <a:effectLst/>
                <a:latin typeface="__PT_Serif_b6c7e3"/>
                <a:hlinkClick r:id="rId3"/>
              </a:rPr>
              <a:t>(Exclusive: OpenAI Used Kenyan Workers on Less Than $2 Per Hour to Make ChatGPT Less Toxic, Time, 18 Janvier 2023) </a:t>
            </a:r>
            <a:endParaRPr lang="fr-FR" sz="1200" i="1" dirty="0">
              <a:solidFill>
                <a:schemeClr val="bg1"/>
              </a:solidFill>
            </a:endParaRPr>
          </a:p>
        </p:txBody>
      </p:sp>
    </p:spTree>
    <p:extLst>
      <p:ext uri="{BB962C8B-B14F-4D97-AF65-F5344CB8AC3E}">
        <p14:creationId xmlns:p14="http://schemas.microsoft.com/office/powerpoint/2010/main" val="3648033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F7F4E1-E519-FBD4-13E3-646093870D6D}"/>
              </a:ext>
            </a:extLst>
          </p:cNvPr>
          <p:cNvSpPr>
            <a:spLocks noGrp="1"/>
          </p:cNvSpPr>
          <p:nvPr>
            <p:ph type="title"/>
          </p:nvPr>
        </p:nvSpPr>
        <p:spPr>
          <a:xfrm>
            <a:off x="1284000" y="243049"/>
            <a:ext cx="6576000" cy="1039800"/>
          </a:xfrm>
        </p:spPr>
        <p:txBody>
          <a:bodyPr/>
          <a:lstStyle/>
          <a:p>
            <a:r>
              <a:rPr lang="fr-FR" sz="3600" dirty="0"/>
              <a:t>Large </a:t>
            </a:r>
            <a:r>
              <a:rPr lang="fr-FR" sz="3600" dirty="0" err="1"/>
              <a:t>Language</a:t>
            </a:r>
            <a:r>
              <a:rPr lang="fr-FR" sz="3600" dirty="0"/>
              <a:t> </a:t>
            </a:r>
            <a:r>
              <a:rPr lang="fr-FR" sz="3600" dirty="0" err="1"/>
              <a:t>Models</a:t>
            </a:r>
            <a:endParaRPr lang="fr-FR" sz="3600" dirty="0"/>
          </a:p>
        </p:txBody>
      </p:sp>
      <p:sp>
        <p:nvSpPr>
          <p:cNvPr id="3" name="Sous-titre 2">
            <a:extLst>
              <a:ext uri="{FF2B5EF4-FFF2-40B4-BE49-F238E27FC236}">
                <a16:creationId xmlns:a16="http://schemas.microsoft.com/office/drawing/2014/main" id="{96177F29-7B37-E59F-5108-490A160C80F2}"/>
              </a:ext>
            </a:extLst>
          </p:cNvPr>
          <p:cNvSpPr>
            <a:spLocks noGrp="1"/>
          </p:cNvSpPr>
          <p:nvPr>
            <p:ph type="subTitle" idx="1"/>
          </p:nvPr>
        </p:nvSpPr>
        <p:spPr>
          <a:xfrm>
            <a:off x="1284000" y="1282849"/>
            <a:ext cx="6576000" cy="457200"/>
          </a:xfrm>
        </p:spPr>
        <p:txBody>
          <a:bodyPr/>
          <a:lstStyle/>
          <a:p>
            <a:r>
              <a:rPr lang="fr-FR" dirty="0"/>
              <a:t>Modèles de langage </a:t>
            </a:r>
          </a:p>
        </p:txBody>
      </p:sp>
      <p:sp>
        <p:nvSpPr>
          <p:cNvPr id="4" name="ZoneTexte 3">
            <a:extLst>
              <a:ext uri="{FF2B5EF4-FFF2-40B4-BE49-F238E27FC236}">
                <a16:creationId xmlns:a16="http://schemas.microsoft.com/office/drawing/2014/main" id="{FCF64CB1-A5C1-8D70-84D4-5A0A1773CD16}"/>
              </a:ext>
            </a:extLst>
          </p:cNvPr>
          <p:cNvSpPr txBox="1"/>
          <p:nvPr/>
        </p:nvSpPr>
        <p:spPr>
          <a:xfrm>
            <a:off x="975946" y="1846385"/>
            <a:ext cx="7192108" cy="1200329"/>
          </a:xfrm>
          <a:prstGeom prst="rect">
            <a:avLst/>
          </a:prstGeom>
          <a:noFill/>
        </p:spPr>
        <p:txBody>
          <a:bodyPr wrap="square" rtlCol="0">
            <a:spAutoFit/>
          </a:bodyPr>
          <a:lstStyle/>
          <a:p>
            <a:pPr marL="285750" indent="-285750">
              <a:buClr>
                <a:schemeClr val="tx1">
                  <a:lumMod val="50000"/>
                </a:schemeClr>
              </a:buClr>
              <a:buFont typeface="Arial" panose="020B0604020202020204" pitchFamily="34" charset="0"/>
              <a:buChar char="•"/>
            </a:pPr>
            <a:r>
              <a:rPr lang="fr-FR" sz="2400" dirty="0">
                <a:solidFill>
                  <a:schemeClr val="bg1"/>
                </a:solidFill>
              </a:rPr>
              <a:t>La quantité des données d’entrainement</a:t>
            </a:r>
          </a:p>
          <a:p>
            <a:pPr marL="285750" indent="-285750">
              <a:buClr>
                <a:schemeClr val="tx1">
                  <a:lumMod val="50000"/>
                </a:schemeClr>
              </a:buClr>
              <a:buFont typeface="Arial" panose="020B0604020202020204" pitchFamily="34" charset="0"/>
              <a:buChar char="•"/>
            </a:pPr>
            <a:r>
              <a:rPr lang="fr-FR" sz="2400" dirty="0">
                <a:solidFill>
                  <a:schemeClr val="bg1"/>
                </a:solidFill>
              </a:rPr>
              <a:t>La quantité d’hyperparamètres</a:t>
            </a:r>
          </a:p>
          <a:p>
            <a:pPr marL="285750" indent="-285750">
              <a:buClr>
                <a:schemeClr val="tx1">
                  <a:lumMod val="50000"/>
                </a:schemeClr>
              </a:buClr>
              <a:buFont typeface="Arial" panose="020B0604020202020204" pitchFamily="34" charset="0"/>
              <a:buChar char="•"/>
            </a:pPr>
            <a:endParaRPr lang="fr-FR" sz="2400" dirty="0"/>
          </a:p>
        </p:txBody>
      </p:sp>
    </p:spTree>
    <p:extLst>
      <p:ext uri="{BB962C8B-B14F-4D97-AF65-F5344CB8AC3E}">
        <p14:creationId xmlns:p14="http://schemas.microsoft.com/office/powerpoint/2010/main" val="10704575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F4727F-0942-202B-9FFD-E9113B8D05E8}"/>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07056167-1804-E281-D890-248CBA66FA43}"/>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5BD3D138-F1C0-5F29-6123-A45FB4B819FE}"/>
              </a:ext>
            </a:extLst>
          </p:cNvPr>
          <p:cNvPicPr>
            <a:picLocks noChangeAspect="1"/>
          </p:cNvPicPr>
          <p:nvPr/>
        </p:nvPicPr>
        <p:blipFill>
          <a:blip r:embed="rId2"/>
          <a:stretch>
            <a:fillRect/>
          </a:stretch>
        </p:blipFill>
        <p:spPr>
          <a:xfrm>
            <a:off x="0" y="361893"/>
            <a:ext cx="9144000" cy="4419713"/>
          </a:xfrm>
          <a:prstGeom prst="rect">
            <a:avLst/>
          </a:prstGeom>
        </p:spPr>
      </p:pic>
      <p:sp>
        <p:nvSpPr>
          <p:cNvPr id="6" name="ZoneTexte 5">
            <a:extLst>
              <a:ext uri="{FF2B5EF4-FFF2-40B4-BE49-F238E27FC236}">
                <a16:creationId xmlns:a16="http://schemas.microsoft.com/office/drawing/2014/main" id="{268E15FA-73DE-55F4-2483-17F14BFD0A4F}"/>
              </a:ext>
            </a:extLst>
          </p:cNvPr>
          <p:cNvSpPr txBox="1"/>
          <p:nvPr/>
        </p:nvSpPr>
        <p:spPr>
          <a:xfrm>
            <a:off x="6461761" y="361893"/>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250511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24CB98-2B97-83C7-891F-A526D28E2621}"/>
              </a:ext>
            </a:extLst>
          </p:cNvPr>
          <p:cNvSpPr>
            <a:spLocks noGrp="1"/>
          </p:cNvSpPr>
          <p:nvPr>
            <p:ph type="title"/>
          </p:nvPr>
        </p:nvSpPr>
        <p:spPr/>
        <p:txBody>
          <a:bodyPr/>
          <a:lstStyle/>
          <a:p>
            <a:endParaRPr lang="fr-FR"/>
          </a:p>
        </p:txBody>
      </p:sp>
      <p:sp>
        <p:nvSpPr>
          <p:cNvPr id="3" name="Sous-titre 2">
            <a:extLst>
              <a:ext uri="{FF2B5EF4-FFF2-40B4-BE49-F238E27FC236}">
                <a16:creationId xmlns:a16="http://schemas.microsoft.com/office/drawing/2014/main" id="{EFD1F3CF-9C7A-4D59-6974-7AE7FF47131B}"/>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C5A37353-D9A6-F5C5-E107-731D416D3E39}"/>
              </a:ext>
            </a:extLst>
          </p:cNvPr>
          <p:cNvPicPr>
            <a:picLocks noChangeAspect="1"/>
          </p:cNvPicPr>
          <p:nvPr/>
        </p:nvPicPr>
        <p:blipFill>
          <a:blip r:embed="rId2"/>
          <a:stretch>
            <a:fillRect/>
          </a:stretch>
        </p:blipFill>
        <p:spPr>
          <a:xfrm>
            <a:off x="142875" y="-104503"/>
            <a:ext cx="8858250" cy="5143500"/>
          </a:xfrm>
          <a:prstGeom prst="rect">
            <a:avLst/>
          </a:prstGeom>
        </p:spPr>
      </p:pic>
      <p:sp>
        <p:nvSpPr>
          <p:cNvPr id="6" name="ZoneTexte 5">
            <a:extLst>
              <a:ext uri="{FF2B5EF4-FFF2-40B4-BE49-F238E27FC236}">
                <a16:creationId xmlns:a16="http://schemas.microsoft.com/office/drawing/2014/main" id="{9F40B9BB-DA04-02E9-578B-87B3D63C8F4E}"/>
              </a:ext>
            </a:extLst>
          </p:cNvPr>
          <p:cNvSpPr txBox="1"/>
          <p:nvPr/>
        </p:nvSpPr>
        <p:spPr>
          <a:xfrm>
            <a:off x="296093" y="0"/>
            <a:ext cx="2682240" cy="523220"/>
          </a:xfrm>
          <a:prstGeom prst="rect">
            <a:avLst/>
          </a:prstGeom>
          <a:noFill/>
        </p:spPr>
        <p:txBody>
          <a:bodyPr wrap="square" rtlCol="0">
            <a:spAutoFit/>
          </a:bodyPr>
          <a:lstStyle/>
          <a:p>
            <a:r>
              <a:rPr lang="it-IT" dirty="0" err="1"/>
              <a:t>Fig</a:t>
            </a:r>
            <a:r>
              <a:rPr lang="it-IT" dirty="0"/>
              <a:t> </a:t>
            </a:r>
            <a:r>
              <a:rPr lang="it-IT" dirty="0" err="1"/>
              <a:t>tirée</a:t>
            </a:r>
            <a:r>
              <a:rPr lang="it-IT" dirty="0"/>
              <a:t> de </a:t>
            </a:r>
            <a:r>
              <a:rPr lang="it-IT" dirty="0" err="1"/>
              <a:t>Minaee</a:t>
            </a:r>
            <a:r>
              <a:rPr lang="it-IT" dirty="0"/>
              <a:t> et al., 2024</a:t>
            </a:r>
          </a:p>
          <a:p>
            <a:r>
              <a:rPr lang="it-IT" dirty="0" err="1"/>
              <a:t>Disponible</a:t>
            </a:r>
            <a:r>
              <a:rPr lang="it-IT" dirty="0"/>
              <a:t> sur </a:t>
            </a:r>
            <a:r>
              <a:rPr lang="it-IT" dirty="0" err="1"/>
              <a:t>arxiv</a:t>
            </a:r>
            <a:endParaRPr lang="fr-FR" dirty="0"/>
          </a:p>
        </p:txBody>
      </p:sp>
    </p:spTree>
    <p:extLst>
      <p:ext uri="{BB962C8B-B14F-4D97-AF65-F5344CB8AC3E}">
        <p14:creationId xmlns:p14="http://schemas.microsoft.com/office/powerpoint/2010/main" val="38611187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527;p35">
            <a:extLst>
              <a:ext uri="{FF2B5EF4-FFF2-40B4-BE49-F238E27FC236}">
                <a16:creationId xmlns:a16="http://schemas.microsoft.com/office/drawing/2014/main" id="{4E5F988D-6E4D-AA59-7B5B-3D0DE45B65B9}"/>
              </a:ext>
            </a:extLst>
          </p:cNvPr>
          <p:cNvSpPr/>
          <p:nvPr/>
        </p:nvSpPr>
        <p:spPr>
          <a:xfrm>
            <a:off x="4023300" y="1386538"/>
            <a:ext cx="1097400" cy="10974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2" name="Titre 1">
            <a:extLst>
              <a:ext uri="{FF2B5EF4-FFF2-40B4-BE49-F238E27FC236}">
                <a16:creationId xmlns:a16="http://schemas.microsoft.com/office/drawing/2014/main" id="{A6A6AF2C-A945-F7AB-0F23-BABF278B53E8}"/>
              </a:ext>
            </a:extLst>
          </p:cNvPr>
          <p:cNvSpPr>
            <a:spLocks noGrp="1"/>
          </p:cNvSpPr>
          <p:nvPr>
            <p:ph type="title"/>
          </p:nvPr>
        </p:nvSpPr>
        <p:spPr/>
        <p:txBody>
          <a:bodyPr/>
          <a:lstStyle/>
          <a:p>
            <a:r>
              <a:rPr lang="it-IT" dirty="0"/>
              <a:t>03</a:t>
            </a:r>
            <a:endParaRPr lang="fr-FR" dirty="0"/>
          </a:p>
        </p:txBody>
      </p:sp>
      <p:sp>
        <p:nvSpPr>
          <p:cNvPr id="3" name="Sous-titre 2">
            <a:extLst>
              <a:ext uri="{FF2B5EF4-FFF2-40B4-BE49-F238E27FC236}">
                <a16:creationId xmlns:a16="http://schemas.microsoft.com/office/drawing/2014/main" id="{DAE71E4E-BDE6-5464-9A93-C9F075262B77}"/>
              </a:ext>
            </a:extLst>
          </p:cNvPr>
          <p:cNvSpPr>
            <a:spLocks noGrp="1"/>
          </p:cNvSpPr>
          <p:nvPr>
            <p:ph type="subTitle" idx="1"/>
          </p:nvPr>
        </p:nvSpPr>
        <p:spPr/>
        <p:txBody>
          <a:bodyPr/>
          <a:lstStyle/>
          <a:p>
            <a:r>
              <a:rPr lang="fr-FR" dirty="0"/>
              <a:t>Et chaîne de traitement</a:t>
            </a:r>
          </a:p>
        </p:txBody>
      </p:sp>
      <p:sp>
        <p:nvSpPr>
          <p:cNvPr id="4" name="Titre 3">
            <a:extLst>
              <a:ext uri="{FF2B5EF4-FFF2-40B4-BE49-F238E27FC236}">
                <a16:creationId xmlns:a16="http://schemas.microsoft.com/office/drawing/2014/main" id="{7658B7AA-DA7C-3E0E-614D-1B330CD4F98B}"/>
              </a:ext>
            </a:extLst>
          </p:cNvPr>
          <p:cNvSpPr>
            <a:spLocks noGrp="1"/>
          </p:cNvSpPr>
          <p:nvPr>
            <p:ph type="title" idx="2"/>
          </p:nvPr>
        </p:nvSpPr>
        <p:spPr/>
        <p:txBody>
          <a:bodyPr/>
          <a:lstStyle/>
          <a:p>
            <a:r>
              <a:rPr lang="it-IT" dirty="0" err="1"/>
              <a:t>Tâches</a:t>
            </a:r>
            <a:endParaRPr lang="fr-FR" dirty="0"/>
          </a:p>
        </p:txBody>
      </p:sp>
    </p:spTree>
    <p:extLst>
      <p:ext uri="{BB962C8B-B14F-4D97-AF65-F5344CB8AC3E}">
        <p14:creationId xmlns:p14="http://schemas.microsoft.com/office/powerpoint/2010/main" val="25576703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AE9536-02A9-AB9A-07DB-86B471D6CC2F}"/>
              </a:ext>
            </a:extLst>
          </p:cNvPr>
          <p:cNvSpPr>
            <a:spLocks noGrp="1"/>
          </p:cNvSpPr>
          <p:nvPr>
            <p:ph type="title"/>
          </p:nvPr>
        </p:nvSpPr>
        <p:spPr/>
        <p:txBody>
          <a:bodyPr/>
          <a:lstStyle/>
          <a:p>
            <a:r>
              <a:rPr lang="fr-FR" dirty="0"/>
              <a:t>Réduire la langue à des problèmes calculables</a:t>
            </a:r>
          </a:p>
        </p:txBody>
      </p:sp>
      <p:sp>
        <p:nvSpPr>
          <p:cNvPr id="3" name="Sous-titre 2">
            <a:extLst>
              <a:ext uri="{FF2B5EF4-FFF2-40B4-BE49-F238E27FC236}">
                <a16:creationId xmlns:a16="http://schemas.microsoft.com/office/drawing/2014/main" id="{2B955EFE-BD4F-9424-7050-378BE815BF2D}"/>
              </a:ext>
            </a:extLst>
          </p:cNvPr>
          <p:cNvSpPr>
            <a:spLocks noGrp="1"/>
          </p:cNvSpPr>
          <p:nvPr>
            <p:ph type="subTitle" idx="1"/>
          </p:nvPr>
        </p:nvSpPr>
        <p:spPr>
          <a:xfrm>
            <a:off x="1207929" y="3623101"/>
            <a:ext cx="3364071" cy="1004700"/>
          </a:xfrm>
        </p:spPr>
        <p:txBody>
          <a:bodyPr/>
          <a:lstStyle/>
          <a:p>
            <a:r>
              <a:rPr lang="fr-FR" dirty="0"/>
              <a:t>Se soucier d’un problème à la fois pour ne pas s’occuper de la langue comme système</a:t>
            </a:r>
          </a:p>
        </p:txBody>
      </p:sp>
      <p:sp>
        <p:nvSpPr>
          <p:cNvPr id="5" name="Sous-titre 2">
            <a:extLst>
              <a:ext uri="{FF2B5EF4-FFF2-40B4-BE49-F238E27FC236}">
                <a16:creationId xmlns:a16="http://schemas.microsoft.com/office/drawing/2014/main" id="{F3B67713-BF5A-4E1F-4DFD-679A5121569D}"/>
              </a:ext>
            </a:extLst>
          </p:cNvPr>
          <p:cNvSpPr txBox="1">
            <a:spLocks/>
          </p:cNvSpPr>
          <p:nvPr/>
        </p:nvSpPr>
        <p:spPr>
          <a:xfrm>
            <a:off x="5749585" y="3623101"/>
            <a:ext cx="2855571" cy="1004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Figtree"/>
              <a:buNone/>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1400"/>
              <a:buFont typeface="Figtree"/>
              <a:buNone/>
              <a:defRPr sz="1400" b="0" i="0" u="none" strike="noStrike" cap="none">
                <a:solidFill>
                  <a:schemeClr val="lt1"/>
                </a:solidFill>
                <a:latin typeface="Figtree"/>
                <a:ea typeface="Figtree"/>
                <a:cs typeface="Figtree"/>
                <a:sym typeface="Figtree"/>
              </a:defRPr>
            </a:lvl9pPr>
          </a:lstStyle>
          <a:p>
            <a:r>
              <a:rPr lang="fr-FR" dirty="0"/>
              <a:t>Le problème général est divisé </a:t>
            </a:r>
          </a:p>
          <a:p>
            <a:r>
              <a:rPr lang="fr-FR" dirty="0"/>
              <a:t>en plusieurs sous-problèmes plus petits</a:t>
            </a:r>
          </a:p>
        </p:txBody>
      </p:sp>
    </p:spTree>
    <p:extLst>
      <p:ext uri="{BB962C8B-B14F-4D97-AF65-F5344CB8AC3E}">
        <p14:creationId xmlns:p14="http://schemas.microsoft.com/office/powerpoint/2010/main" val="4105721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Chaîne de traitement en TAL</a:t>
            </a:r>
            <a:endParaRPr dirty="0"/>
          </a:p>
        </p:txBody>
      </p:sp>
      <p:cxnSp>
        <p:nvCxnSpPr>
          <p:cNvPr id="1610" name="Google Shape;1610;p43"/>
          <p:cNvCxnSpPr>
            <a:stCxn id="1611" idx="6"/>
            <a:endCxn id="1612" idx="2"/>
          </p:cNvCxnSpPr>
          <p:nvPr/>
        </p:nvCxnSpPr>
        <p:spPr>
          <a:xfrm>
            <a:off x="3441292" y="3697005"/>
            <a:ext cx="953400" cy="0"/>
          </a:xfrm>
          <a:prstGeom prst="straightConnector1">
            <a:avLst/>
          </a:prstGeom>
          <a:noFill/>
          <a:ln w="19050" cap="flat" cmpd="sng">
            <a:solidFill>
              <a:schemeClr val="accent2"/>
            </a:solidFill>
            <a:prstDash val="solid"/>
            <a:round/>
            <a:headEnd type="none" w="med" len="med"/>
            <a:tailEnd type="stealth" w="med" len="med"/>
          </a:ln>
        </p:spPr>
      </p:cxnSp>
      <p:cxnSp>
        <p:nvCxnSpPr>
          <p:cNvPr id="1613" name="Google Shape;1613;p43"/>
          <p:cNvCxnSpPr>
            <a:stCxn id="1612" idx="6"/>
            <a:endCxn id="1614" idx="2"/>
          </p:cNvCxnSpPr>
          <p:nvPr/>
        </p:nvCxnSpPr>
        <p:spPr>
          <a:xfrm>
            <a:off x="5091599" y="3697005"/>
            <a:ext cx="969000" cy="0"/>
          </a:xfrm>
          <a:prstGeom prst="straightConnector1">
            <a:avLst/>
          </a:prstGeom>
          <a:noFill/>
          <a:ln w="19050" cap="flat" cmpd="sng">
            <a:solidFill>
              <a:schemeClr val="accent2"/>
            </a:solidFill>
            <a:prstDash val="solid"/>
            <a:round/>
            <a:headEnd type="none" w="med" len="med"/>
            <a:tailEnd type="stealth" w="med" len="med"/>
          </a:ln>
        </p:spPr>
      </p:cxnSp>
      <p:sp>
        <p:nvSpPr>
          <p:cNvPr id="1615" name="Google Shape;1615;p43"/>
          <p:cNvSpPr txBox="1"/>
          <p:nvPr/>
        </p:nvSpPr>
        <p:spPr>
          <a:xfrm>
            <a:off x="-128084" y="2301534"/>
            <a:ext cx="2702100"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fr-FR" sz="1800" b="1" dirty="0">
                <a:solidFill>
                  <a:schemeClr val="lt1"/>
                </a:solidFill>
                <a:latin typeface="MuseoModerno"/>
                <a:ea typeface="MuseoModerno"/>
                <a:cs typeface="MuseoModerno"/>
                <a:sym typeface="MuseoModerno"/>
              </a:rPr>
              <a:t>Module</a:t>
            </a:r>
            <a:endParaRPr sz="1800" b="1" dirty="0">
              <a:solidFill>
                <a:schemeClr val="lt1"/>
              </a:solidFill>
              <a:latin typeface="MuseoModerno"/>
              <a:ea typeface="MuseoModerno"/>
              <a:cs typeface="MuseoModerno"/>
              <a:sym typeface="MuseoModerno"/>
            </a:endParaRPr>
          </a:p>
        </p:txBody>
      </p:sp>
      <p:sp>
        <p:nvSpPr>
          <p:cNvPr id="1616" name="Google Shape;1616;p43"/>
          <p:cNvSpPr txBox="1"/>
          <p:nvPr/>
        </p:nvSpPr>
        <p:spPr>
          <a:xfrm>
            <a:off x="-128115" y="2520788"/>
            <a:ext cx="2702100" cy="124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Manipulations de l’objet texte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pour idéntifier et/ou étiqueter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des objets linguistiques </a:t>
            </a:r>
          </a:p>
          <a:p>
            <a:pPr marL="0" lvl="0" indent="0" algn="ctr" rtl="0">
              <a:lnSpc>
                <a:spcPct val="115000"/>
              </a:lnSpc>
              <a:spcBef>
                <a:spcPts val="0"/>
              </a:spcBef>
              <a:spcAft>
                <a:spcPts val="0"/>
              </a:spcAft>
              <a:buNone/>
            </a:pPr>
            <a:r>
              <a:rPr lang="en" sz="1200" dirty="0">
                <a:solidFill>
                  <a:schemeClr val="lt1"/>
                </a:solidFill>
                <a:latin typeface="Figtree"/>
                <a:ea typeface="Figtree"/>
                <a:cs typeface="Figtree"/>
                <a:sym typeface="Figtree"/>
              </a:rPr>
              <a:t>à différents niveaux textuels </a:t>
            </a:r>
            <a:endParaRPr sz="1200" dirty="0">
              <a:solidFill>
                <a:schemeClr val="lt1"/>
              </a:solidFill>
              <a:latin typeface="Figtree"/>
              <a:ea typeface="Figtree"/>
              <a:cs typeface="Figtree"/>
              <a:sym typeface="Figtree"/>
            </a:endParaRPr>
          </a:p>
        </p:txBody>
      </p:sp>
      <p:sp>
        <p:nvSpPr>
          <p:cNvPr id="1617" name="Google Shape;1617;p43"/>
          <p:cNvSpPr txBox="1"/>
          <p:nvPr/>
        </p:nvSpPr>
        <p:spPr>
          <a:xfrm>
            <a:off x="2341972" y="1803105"/>
            <a:ext cx="1502819"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Segmentation</a:t>
            </a:r>
            <a:endParaRPr b="1" dirty="0">
              <a:solidFill>
                <a:schemeClr val="lt1"/>
              </a:solidFill>
              <a:latin typeface="MuseoModerno"/>
              <a:ea typeface="MuseoModerno"/>
              <a:cs typeface="MuseoModerno"/>
              <a:sym typeface="MuseoModerno"/>
            </a:endParaRPr>
          </a:p>
        </p:txBody>
      </p:sp>
      <p:sp>
        <p:nvSpPr>
          <p:cNvPr id="1618" name="Google Shape;1618;p43"/>
          <p:cNvSpPr txBox="1"/>
          <p:nvPr/>
        </p:nvSpPr>
        <p:spPr>
          <a:xfrm>
            <a:off x="2438030" y="2022358"/>
            <a:ext cx="1406762"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paragraphes, </a:t>
            </a:r>
          </a:p>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phrases…</a:t>
            </a:r>
            <a:endParaRPr sz="1050" dirty="0">
              <a:solidFill>
                <a:schemeClr val="lt1"/>
              </a:solidFill>
              <a:latin typeface="Figtree"/>
              <a:ea typeface="Figtree"/>
              <a:cs typeface="Figtree"/>
              <a:sym typeface="Figtree"/>
            </a:endParaRPr>
          </a:p>
        </p:txBody>
      </p:sp>
      <p:sp>
        <p:nvSpPr>
          <p:cNvPr id="1619" name="Google Shape;1619;p43"/>
          <p:cNvSpPr txBox="1"/>
          <p:nvPr/>
        </p:nvSpPr>
        <p:spPr>
          <a:xfrm>
            <a:off x="3880558" y="1803105"/>
            <a:ext cx="1650307" cy="4116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Tokenisation</a:t>
            </a:r>
            <a:endParaRPr b="1" dirty="0">
              <a:solidFill>
                <a:schemeClr val="lt1"/>
              </a:solidFill>
              <a:latin typeface="MuseoModerno"/>
              <a:ea typeface="MuseoModerno"/>
              <a:cs typeface="MuseoModerno"/>
              <a:sym typeface="MuseoModerno"/>
            </a:endParaRPr>
          </a:p>
        </p:txBody>
      </p:sp>
      <p:sp>
        <p:nvSpPr>
          <p:cNvPr id="1620" name="Google Shape;1620;p43"/>
          <p:cNvSpPr txBox="1"/>
          <p:nvPr/>
        </p:nvSpPr>
        <p:spPr>
          <a:xfrm>
            <a:off x="3991199" y="20223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fr-FR" sz="1050" dirty="0">
                <a:solidFill>
                  <a:schemeClr val="lt1"/>
                </a:solidFill>
                <a:latin typeface="Figtree"/>
                <a:ea typeface="Figtree"/>
                <a:cs typeface="Figtree"/>
                <a:sym typeface="Figtree"/>
              </a:rPr>
              <a:t>S</a:t>
            </a:r>
            <a:r>
              <a:rPr lang="en" sz="1050" dirty="0">
                <a:solidFill>
                  <a:schemeClr val="lt1"/>
                </a:solidFill>
                <a:latin typeface="Figtree"/>
                <a:ea typeface="Figtree"/>
                <a:cs typeface="Figtree"/>
                <a:sym typeface="Figtree"/>
              </a:rPr>
              <a:t>egmentation </a:t>
            </a:r>
          </a:p>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en tokens</a:t>
            </a:r>
            <a:endParaRPr sz="1050" dirty="0">
              <a:solidFill>
                <a:schemeClr val="lt1"/>
              </a:solidFill>
              <a:latin typeface="Figtree"/>
              <a:ea typeface="Figtree"/>
              <a:cs typeface="Figtree"/>
              <a:sym typeface="Figtree"/>
            </a:endParaRPr>
          </a:p>
        </p:txBody>
      </p:sp>
      <p:sp>
        <p:nvSpPr>
          <p:cNvPr id="1621" name="Google Shape;1621;p43"/>
          <p:cNvSpPr txBox="1"/>
          <p:nvPr/>
        </p:nvSpPr>
        <p:spPr>
          <a:xfrm>
            <a:off x="5469068" y="1797004"/>
            <a:ext cx="191576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Lemmatisation</a:t>
            </a:r>
            <a:endParaRPr b="1" dirty="0">
              <a:solidFill>
                <a:schemeClr val="lt1"/>
              </a:solidFill>
              <a:latin typeface="MuseoModerno"/>
              <a:ea typeface="MuseoModerno"/>
              <a:cs typeface="MuseoModerno"/>
              <a:sym typeface="MuseoModerno"/>
            </a:endParaRPr>
          </a:p>
        </p:txBody>
      </p:sp>
      <p:sp>
        <p:nvSpPr>
          <p:cNvPr id="1622" name="Google Shape;1622;p43"/>
          <p:cNvSpPr txBox="1"/>
          <p:nvPr/>
        </p:nvSpPr>
        <p:spPr>
          <a:xfrm>
            <a:off x="5656955" y="20223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Reconduire le token  à son lemme (si applicable)</a:t>
            </a:r>
            <a:endParaRPr sz="1050" dirty="0">
              <a:solidFill>
                <a:schemeClr val="lt1"/>
              </a:solidFill>
              <a:latin typeface="Figtree"/>
              <a:ea typeface="Figtree"/>
              <a:cs typeface="Figtree"/>
              <a:sym typeface="Figtree"/>
            </a:endParaRPr>
          </a:p>
        </p:txBody>
      </p:sp>
      <p:sp>
        <p:nvSpPr>
          <p:cNvPr id="1611" name="Google Shape;1611;p43"/>
          <p:cNvSpPr/>
          <p:nvPr/>
        </p:nvSpPr>
        <p:spPr>
          <a:xfrm>
            <a:off x="2744392" y="3348555"/>
            <a:ext cx="696900" cy="696900"/>
          </a:xfrm>
          <a:prstGeom prst="ellipse">
            <a:avLst/>
          </a:prstGeom>
          <a:solidFill>
            <a:schemeClr val="tx1">
              <a:lumMod val="75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612" name="Google Shape;1612;p43"/>
          <p:cNvSpPr/>
          <p:nvPr/>
        </p:nvSpPr>
        <p:spPr>
          <a:xfrm>
            <a:off x="4394699" y="33485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1614" name="Google Shape;1614;p43"/>
          <p:cNvSpPr/>
          <p:nvPr/>
        </p:nvSpPr>
        <p:spPr>
          <a:xfrm>
            <a:off x="6060455" y="33485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cxnSp>
        <p:nvCxnSpPr>
          <p:cNvPr id="1624" name="Google Shape;1624;p43"/>
          <p:cNvCxnSpPr>
            <a:stCxn id="1611" idx="0"/>
            <a:endCxn id="1625" idx="4"/>
          </p:cNvCxnSpPr>
          <p:nvPr/>
        </p:nvCxnSpPr>
        <p:spPr>
          <a:xfrm rot="10800000">
            <a:off x="3092842"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26" name="Google Shape;1626;p43"/>
          <p:cNvCxnSpPr>
            <a:stCxn id="1612" idx="0"/>
            <a:endCxn id="1627" idx="4"/>
          </p:cNvCxnSpPr>
          <p:nvPr/>
        </p:nvCxnSpPr>
        <p:spPr>
          <a:xfrm rot="10800000">
            <a:off x="4743149"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28" name="Google Shape;1628;p43"/>
          <p:cNvCxnSpPr>
            <a:stCxn id="1614" idx="0"/>
            <a:endCxn id="1629" idx="4"/>
          </p:cNvCxnSpPr>
          <p:nvPr/>
        </p:nvCxnSpPr>
        <p:spPr>
          <a:xfrm rot="10800000">
            <a:off x="6408905" y="2905155"/>
            <a:ext cx="0" cy="443400"/>
          </a:xfrm>
          <a:prstGeom prst="straightConnector1">
            <a:avLst/>
          </a:prstGeom>
          <a:noFill/>
          <a:ln w="19050" cap="flat" cmpd="sng">
            <a:solidFill>
              <a:schemeClr val="accent2"/>
            </a:solidFill>
            <a:prstDash val="solid"/>
            <a:round/>
            <a:headEnd type="none" w="med" len="med"/>
            <a:tailEnd type="none" w="med" len="med"/>
          </a:ln>
        </p:spPr>
      </p:cxnSp>
      <p:cxnSp>
        <p:nvCxnSpPr>
          <p:cNvPr id="1630" name="Google Shape;1630;p43"/>
          <p:cNvCxnSpPr>
            <a:cxnSpLocks/>
            <a:stCxn id="1611" idx="4"/>
          </p:cNvCxnSpPr>
          <p:nvPr/>
        </p:nvCxnSpPr>
        <p:spPr>
          <a:xfrm rot="-5400000" flipH="1">
            <a:off x="3828892" y="3309405"/>
            <a:ext cx="178200" cy="1650300"/>
          </a:xfrm>
          <a:prstGeom prst="bentConnector3">
            <a:avLst>
              <a:gd name="adj1" fmla="val 49984"/>
            </a:avLst>
          </a:prstGeom>
          <a:noFill/>
          <a:ln w="19050" cap="flat" cmpd="sng">
            <a:solidFill>
              <a:schemeClr val="accent2"/>
            </a:solidFill>
            <a:prstDash val="solid"/>
            <a:round/>
            <a:headEnd type="none" w="med" len="med"/>
            <a:tailEnd type="none" w="med" len="med"/>
          </a:ln>
        </p:spPr>
      </p:cxnSp>
      <p:cxnSp>
        <p:nvCxnSpPr>
          <p:cNvPr id="1631" name="Google Shape;1631;p43"/>
          <p:cNvCxnSpPr>
            <a:cxnSpLocks/>
            <a:stCxn id="1612" idx="4"/>
          </p:cNvCxnSpPr>
          <p:nvPr/>
        </p:nvCxnSpPr>
        <p:spPr>
          <a:xfrm rot="-5400000" flipH="1">
            <a:off x="4654349" y="4134255"/>
            <a:ext cx="178200" cy="600"/>
          </a:xfrm>
          <a:prstGeom prst="bentConnector3">
            <a:avLst>
              <a:gd name="adj1" fmla="val 49984"/>
            </a:avLst>
          </a:prstGeom>
          <a:noFill/>
          <a:ln w="19050" cap="flat" cmpd="sng">
            <a:solidFill>
              <a:schemeClr val="accent2"/>
            </a:solidFill>
            <a:prstDash val="solid"/>
            <a:round/>
            <a:headEnd type="none" w="med" len="med"/>
            <a:tailEnd type="none" w="med" len="med"/>
          </a:ln>
        </p:spPr>
      </p:cxnSp>
      <p:cxnSp>
        <p:nvCxnSpPr>
          <p:cNvPr id="1632" name="Google Shape;1632;p43"/>
          <p:cNvCxnSpPr>
            <a:cxnSpLocks/>
            <a:stCxn id="1614" idx="4"/>
          </p:cNvCxnSpPr>
          <p:nvPr/>
        </p:nvCxnSpPr>
        <p:spPr>
          <a:xfrm rot="5400000">
            <a:off x="5486855" y="3301605"/>
            <a:ext cx="178200" cy="1665900"/>
          </a:xfrm>
          <a:prstGeom prst="bentConnector3">
            <a:avLst>
              <a:gd name="adj1" fmla="val 49984"/>
            </a:avLst>
          </a:prstGeom>
          <a:noFill/>
          <a:ln w="19050" cap="flat" cmpd="sng">
            <a:solidFill>
              <a:schemeClr val="accent2"/>
            </a:solidFill>
            <a:prstDash val="solid"/>
            <a:round/>
            <a:headEnd type="none" w="med" len="med"/>
            <a:tailEnd type="none" w="med" len="med"/>
          </a:ln>
        </p:spPr>
      </p:cxnSp>
      <p:grpSp>
        <p:nvGrpSpPr>
          <p:cNvPr id="1641" name="Google Shape;1641;p43"/>
          <p:cNvGrpSpPr/>
          <p:nvPr/>
        </p:nvGrpSpPr>
        <p:grpSpPr>
          <a:xfrm>
            <a:off x="6269180" y="3538893"/>
            <a:ext cx="279450" cy="316225"/>
            <a:chOff x="4049325" y="1301200"/>
            <a:chExt cx="279450" cy="316225"/>
          </a:xfrm>
        </p:grpSpPr>
        <p:sp>
          <p:nvSpPr>
            <p:cNvPr id="1642" name="Google Shape;1642;p43"/>
            <p:cNvSpPr/>
            <p:nvPr/>
          </p:nvSpPr>
          <p:spPr>
            <a:xfrm>
              <a:off x="4049325" y="1301200"/>
              <a:ext cx="279450" cy="316225"/>
            </a:xfrm>
            <a:custGeom>
              <a:avLst/>
              <a:gdLst/>
              <a:ahLst/>
              <a:cxnLst/>
              <a:rect l="l" t="t" r="r" b="b"/>
              <a:pathLst>
                <a:path w="11178" h="12649" extrusionOk="0">
                  <a:moveTo>
                    <a:pt x="5963" y="1497"/>
                  </a:moveTo>
                  <a:lnTo>
                    <a:pt x="5963" y="2273"/>
                  </a:lnTo>
                  <a:lnTo>
                    <a:pt x="6177" y="2300"/>
                  </a:lnTo>
                  <a:lnTo>
                    <a:pt x="6391" y="2380"/>
                  </a:lnTo>
                  <a:lnTo>
                    <a:pt x="6578" y="2487"/>
                  </a:lnTo>
                  <a:lnTo>
                    <a:pt x="6766" y="2594"/>
                  </a:lnTo>
                  <a:lnTo>
                    <a:pt x="7327" y="2032"/>
                  </a:lnTo>
                  <a:lnTo>
                    <a:pt x="7835" y="2567"/>
                  </a:lnTo>
                  <a:lnTo>
                    <a:pt x="7300" y="3129"/>
                  </a:lnTo>
                  <a:lnTo>
                    <a:pt x="7407" y="3289"/>
                  </a:lnTo>
                  <a:lnTo>
                    <a:pt x="7488" y="3503"/>
                  </a:lnTo>
                  <a:lnTo>
                    <a:pt x="7568" y="3717"/>
                  </a:lnTo>
                  <a:lnTo>
                    <a:pt x="7621" y="3931"/>
                  </a:lnTo>
                  <a:lnTo>
                    <a:pt x="8397" y="3931"/>
                  </a:lnTo>
                  <a:lnTo>
                    <a:pt x="8397" y="4653"/>
                  </a:lnTo>
                  <a:lnTo>
                    <a:pt x="7621" y="4653"/>
                  </a:lnTo>
                  <a:lnTo>
                    <a:pt x="7568" y="4867"/>
                  </a:lnTo>
                  <a:lnTo>
                    <a:pt x="7488" y="5081"/>
                  </a:lnTo>
                  <a:lnTo>
                    <a:pt x="7407" y="5268"/>
                  </a:lnTo>
                  <a:lnTo>
                    <a:pt x="7300" y="5455"/>
                  </a:lnTo>
                  <a:lnTo>
                    <a:pt x="7835" y="6017"/>
                  </a:lnTo>
                  <a:lnTo>
                    <a:pt x="7327" y="6525"/>
                  </a:lnTo>
                  <a:lnTo>
                    <a:pt x="6766" y="5990"/>
                  </a:lnTo>
                  <a:lnTo>
                    <a:pt x="6578" y="6097"/>
                  </a:lnTo>
                  <a:lnTo>
                    <a:pt x="6391" y="6204"/>
                  </a:lnTo>
                  <a:lnTo>
                    <a:pt x="6177" y="6257"/>
                  </a:lnTo>
                  <a:lnTo>
                    <a:pt x="5963" y="6311"/>
                  </a:lnTo>
                  <a:lnTo>
                    <a:pt x="5963" y="7086"/>
                  </a:lnTo>
                  <a:lnTo>
                    <a:pt x="5215" y="7086"/>
                  </a:lnTo>
                  <a:lnTo>
                    <a:pt x="5215" y="6311"/>
                  </a:lnTo>
                  <a:lnTo>
                    <a:pt x="5001" y="6257"/>
                  </a:lnTo>
                  <a:lnTo>
                    <a:pt x="4787" y="6204"/>
                  </a:lnTo>
                  <a:lnTo>
                    <a:pt x="4600" y="6097"/>
                  </a:lnTo>
                  <a:lnTo>
                    <a:pt x="4412" y="5990"/>
                  </a:lnTo>
                  <a:lnTo>
                    <a:pt x="3878" y="6525"/>
                  </a:lnTo>
                  <a:lnTo>
                    <a:pt x="3343" y="6017"/>
                  </a:lnTo>
                  <a:lnTo>
                    <a:pt x="3904" y="5455"/>
                  </a:lnTo>
                  <a:lnTo>
                    <a:pt x="3771" y="5268"/>
                  </a:lnTo>
                  <a:lnTo>
                    <a:pt x="3690" y="5081"/>
                  </a:lnTo>
                  <a:lnTo>
                    <a:pt x="3610" y="4867"/>
                  </a:lnTo>
                  <a:lnTo>
                    <a:pt x="3557" y="4653"/>
                  </a:lnTo>
                  <a:lnTo>
                    <a:pt x="2781" y="4653"/>
                  </a:lnTo>
                  <a:lnTo>
                    <a:pt x="2781" y="3931"/>
                  </a:lnTo>
                  <a:lnTo>
                    <a:pt x="3557" y="3931"/>
                  </a:lnTo>
                  <a:lnTo>
                    <a:pt x="3610" y="3717"/>
                  </a:lnTo>
                  <a:lnTo>
                    <a:pt x="3690" y="3503"/>
                  </a:lnTo>
                  <a:lnTo>
                    <a:pt x="3771" y="3289"/>
                  </a:lnTo>
                  <a:lnTo>
                    <a:pt x="3904" y="3129"/>
                  </a:lnTo>
                  <a:lnTo>
                    <a:pt x="3343" y="2567"/>
                  </a:lnTo>
                  <a:lnTo>
                    <a:pt x="3878" y="2032"/>
                  </a:lnTo>
                  <a:lnTo>
                    <a:pt x="4412" y="2594"/>
                  </a:lnTo>
                  <a:lnTo>
                    <a:pt x="4600" y="2487"/>
                  </a:lnTo>
                  <a:lnTo>
                    <a:pt x="4787" y="2380"/>
                  </a:lnTo>
                  <a:lnTo>
                    <a:pt x="5001" y="2300"/>
                  </a:lnTo>
                  <a:lnTo>
                    <a:pt x="5215" y="2273"/>
                  </a:lnTo>
                  <a:lnTo>
                    <a:pt x="5215" y="1497"/>
                  </a:lnTo>
                  <a:close/>
                  <a:moveTo>
                    <a:pt x="5589" y="0"/>
                  </a:moveTo>
                  <a:lnTo>
                    <a:pt x="5161" y="27"/>
                  </a:lnTo>
                  <a:lnTo>
                    <a:pt x="4733" y="80"/>
                  </a:lnTo>
                  <a:lnTo>
                    <a:pt x="4332" y="187"/>
                  </a:lnTo>
                  <a:lnTo>
                    <a:pt x="3931" y="348"/>
                  </a:lnTo>
                  <a:lnTo>
                    <a:pt x="3557" y="508"/>
                  </a:lnTo>
                  <a:lnTo>
                    <a:pt x="3209" y="722"/>
                  </a:lnTo>
                  <a:lnTo>
                    <a:pt x="2861" y="989"/>
                  </a:lnTo>
                  <a:lnTo>
                    <a:pt x="2567" y="1257"/>
                  </a:lnTo>
                  <a:lnTo>
                    <a:pt x="2273" y="1551"/>
                  </a:lnTo>
                  <a:lnTo>
                    <a:pt x="2032" y="1899"/>
                  </a:lnTo>
                  <a:lnTo>
                    <a:pt x="1819" y="2246"/>
                  </a:lnTo>
                  <a:lnTo>
                    <a:pt x="1631" y="2621"/>
                  </a:lnTo>
                  <a:lnTo>
                    <a:pt x="1498" y="3022"/>
                  </a:lnTo>
                  <a:lnTo>
                    <a:pt x="1391" y="3423"/>
                  </a:lnTo>
                  <a:lnTo>
                    <a:pt x="1337" y="3851"/>
                  </a:lnTo>
                  <a:lnTo>
                    <a:pt x="1310" y="4278"/>
                  </a:lnTo>
                  <a:lnTo>
                    <a:pt x="1310" y="4706"/>
                  </a:lnTo>
                  <a:lnTo>
                    <a:pt x="1391" y="5107"/>
                  </a:lnTo>
                  <a:lnTo>
                    <a:pt x="1471" y="5509"/>
                  </a:lnTo>
                  <a:lnTo>
                    <a:pt x="1605" y="5883"/>
                  </a:lnTo>
                  <a:lnTo>
                    <a:pt x="1765" y="6231"/>
                  </a:lnTo>
                  <a:lnTo>
                    <a:pt x="1952" y="6578"/>
                  </a:lnTo>
                  <a:lnTo>
                    <a:pt x="2193" y="6899"/>
                  </a:lnTo>
                  <a:lnTo>
                    <a:pt x="2434" y="7193"/>
                  </a:lnTo>
                  <a:lnTo>
                    <a:pt x="2728" y="7461"/>
                  </a:lnTo>
                  <a:lnTo>
                    <a:pt x="3022" y="7728"/>
                  </a:lnTo>
                  <a:lnTo>
                    <a:pt x="3343" y="7942"/>
                  </a:lnTo>
                  <a:lnTo>
                    <a:pt x="3690" y="8129"/>
                  </a:lnTo>
                  <a:lnTo>
                    <a:pt x="4038" y="8290"/>
                  </a:lnTo>
                  <a:lnTo>
                    <a:pt x="4412" y="8423"/>
                  </a:lnTo>
                  <a:lnTo>
                    <a:pt x="4813" y="8503"/>
                  </a:lnTo>
                  <a:lnTo>
                    <a:pt x="5215" y="8557"/>
                  </a:lnTo>
                  <a:lnTo>
                    <a:pt x="5215" y="9707"/>
                  </a:lnTo>
                  <a:lnTo>
                    <a:pt x="4118" y="9707"/>
                  </a:lnTo>
                  <a:lnTo>
                    <a:pt x="4118" y="10803"/>
                  </a:lnTo>
                  <a:lnTo>
                    <a:pt x="2968" y="10803"/>
                  </a:lnTo>
                  <a:lnTo>
                    <a:pt x="2968" y="9707"/>
                  </a:lnTo>
                  <a:lnTo>
                    <a:pt x="0" y="9707"/>
                  </a:lnTo>
                  <a:lnTo>
                    <a:pt x="0" y="12648"/>
                  </a:lnTo>
                  <a:lnTo>
                    <a:pt x="2968" y="12648"/>
                  </a:lnTo>
                  <a:lnTo>
                    <a:pt x="2968" y="11552"/>
                  </a:lnTo>
                  <a:lnTo>
                    <a:pt x="4118" y="11552"/>
                  </a:lnTo>
                  <a:lnTo>
                    <a:pt x="4118" y="12648"/>
                  </a:lnTo>
                  <a:lnTo>
                    <a:pt x="7086" y="12648"/>
                  </a:lnTo>
                  <a:lnTo>
                    <a:pt x="7086" y="11552"/>
                  </a:lnTo>
                  <a:lnTo>
                    <a:pt x="8210" y="11552"/>
                  </a:lnTo>
                  <a:lnTo>
                    <a:pt x="8210" y="12648"/>
                  </a:lnTo>
                  <a:lnTo>
                    <a:pt x="11178" y="12648"/>
                  </a:lnTo>
                  <a:lnTo>
                    <a:pt x="11178" y="9707"/>
                  </a:lnTo>
                  <a:lnTo>
                    <a:pt x="8210" y="9707"/>
                  </a:lnTo>
                  <a:lnTo>
                    <a:pt x="8210" y="10803"/>
                  </a:lnTo>
                  <a:lnTo>
                    <a:pt x="7086" y="10803"/>
                  </a:lnTo>
                  <a:lnTo>
                    <a:pt x="7086" y="9707"/>
                  </a:lnTo>
                  <a:lnTo>
                    <a:pt x="5963" y="9707"/>
                  </a:lnTo>
                  <a:lnTo>
                    <a:pt x="5963" y="8557"/>
                  </a:lnTo>
                  <a:lnTo>
                    <a:pt x="6364" y="8503"/>
                  </a:lnTo>
                  <a:lnTo>
                    <a:pt x="6766" y="8423"/>
                  </a:lnTo>
                  <a:lnTo>
                    <a:pt x="7140" y="8290"/>
                  </a:lnTo>
                  <a:lnTo>
                    <a:pt x="7514" y="8129"/>
                  </a:lnTo>
                  <a:lnTo>
                    <a:pt x="7835" y="7942"/>
                  </a:lnTo>
                  <a:lnTo>
                    <a:pt x="8156" y="7728"/>
                  </a:lnTo>
                  <a:lnTo>
                    <a:pt x="8477" y="7461"/>
                  </a:lnTo>
                  <a:lnTo>
                    <a:pt x="8744" y="7193"/>
                  </a:lnTo>
                  <a:lnTo>
                    <a:pt x="8985" y="6899"/>
                  </a:lnTo>
                  <a:lnTo>
                    <a:pt x="9226" y="6578"/>
                  </a:lnTo>
                  <a:lnTo>
                    <a:pt x="9413" y="6231"/>
                  </a:lnTo>
                  <a:lnTo>
                    <a:pt x="9573" y="5883"/>
                  </a:lnTo>
                  <a:lnTo>
                    <a:pt x="9707" y="5509"/>
                  </a:lnTo>
                  <a:lnTo>
                    <a:pt x="9814" y="5107"/>
                  </a:lnTo>
                  <a:lnTo>
                    <a:pt x="9867" y="4706"/>
                  </a:lnTo>
                  <a:lnTo>
                    <a:pt x="9894" y="4278"/>
                  </a:lnTo>
                  <a:lnTo>
                    <a:pt x="9867" y="3851"/>
                  </a:lnTo>
                  <a:lnTo>
                    <a:pt x="9787" y="3423"/>
                  </a:lnTo>
                  <a:lnTo>
                    <a:pt x="9680" y="3022"/>
                  </a:lnTo>
                  <a:lnTo>
                    <a:pt x="9547" y="2621"/>
                  </a:lnTo>
                  <a:lnTo>
                    <a:pt x="9359" y="2246"/>
                  </a:lnTo>
                  <a:lnTo>
                    <a:pt x="9145" y="1899"/>
                  </a:lnTo>
                  <a:lnTo>
                    <a:pt x="8905" y="1551"/>
                  </a:lnTo>
                  <a:lnTo>
                    <a:pt x="8637" y="1257"/>
                  </a:lnTo>
                  <a:lnTo>
                    <a:pt x="8316" y="989"/>
                  </a:lnTo>
                  <a:lnTo>
                    <a:pt x="7996" y="722"/>
                  </a:lnTo>
                  <a:lnTo>
                    <a:pt x="7648" y="508"/>
                  </a:lnTo>
                  <a:lnTo>
                    <a:pt x="7274" y="348"/>
                  </a:lnTo>
                  <a:lnTo>
                    <a:pt x="6872" y="187"/>
                  </a:lnTo>
                  <a:lnTo>
                    <a:pt x="6445" y="80"/>
                  </a:lnTo>
                  <a:lnTo>
                    <a:pt x="6044" y="27"/>
                  </a:lnTo>
                  <a:lnTo>
                    <a:pt x="5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3"/>
            <p:cNvSpPr/>
            <p:nvPr/>
          </p:nvSpPr>
          <p:spPr>
            <a:xfrm>
              <a:off x="4156275" y="1375400"/>
              <a:ext cx="66200" cy="66200"/>
            </a:xfrm>
            <a:custGeom>
              <a:avLst/>
              <a:gdLst/>
              <a:ahLst/>
              <a:cxnLst/>
              <a:rect l="l" t="t" r="r" b="b"/>
              <a:pathLst>
                <a:path w="2648" h="2648" extrusionOk="0">
                  <a:moveTo>
                    <a:pt x="1311" y="0"/>
                  </a:moveTo>
                  <a:lnTo>
                    <a:pt x="1044" y="27"/>
                  </a:lnTo>
                  <a:lnTo>
                    <a:pt x="803" y="107"/>
                  </a:lnTo>
                  <a:lnTo>
                    <a:pt x="589" y="214"/>
                  </a:lnTo>
                  <a:lnTo>
                    <a:pt x="375" y="375"/>
                  </a:lnTo>
                  <a:lnTo>
                    <a:pt x="215" y="588"/>
                  </a:lnTo>
                  <a:lnTo>
                    <a:pt x="108" y="802"/>
                  </a:lnTo>
                  <a:lnTo>
                    <a:pt x="27" y="1043"/>
                  </a:lnTo>
                  <a:lnTo>
                    <a:pt x="1" y="1310"/>
                  </a:lnTo>
                  <a:lnTo>
                    <a:pt x="27" y="1578"/>
                  </a:lnTo>
                  <a:lnTo>
                    <a:pt x="108" y="1845"/>
                  </a:lnTo>
                  <a:lnTo>
                    <a:pt x="215" y="2059"/>
                  </a:lnTo>
                  <a:lnTo>
                    <a:pt x="375" y="2246"/>
                  </a:lnTo>
                  <a:lnTo>
                    <a:pt x="589" y="2407"/>
                  </a:lnTo>
                  <a:lnTo>
                    <a:pt x="803" y="2541"/>
                  </a:lnTo>
                  <a:lnTo>
                    <a:pt x="1044" y="2621"/>
                  </a:lnTo>
                  <a:lnTo>
                    <a:pt x="1311" y="2648"/>
                  </a:lnTo>
                  <a:lnTo>
                    <a:pt x="1578" y="2621"/>
                  </a:lnTo>
                  <a:lnTo>
                    <a:pt x="1819" y="2541"/>
                  </a:lnTo>
                  <a:lnTo>
                    <a:pt x="2060" y="2407"/>
                  </a:lnTo>
                  <a:lnTo>
                    <a:pt x="2247" y="2246"/>
                  </a:lnTo>
                  <a:lnTo>
                    <a:pt x="2407" y="2059"/>
                  </a:lnTo>
                  <a:lnTo>
                    <a:pt x="2541" y="1845"/>
                  </a:lnTo>
                  <a:lnTo>
                    <a:pt x="2621" y="1578"/>
                  </a:lnTo>
                  <a:lnTo>
                    <a:pt x="2648" y="1310"/>
                  </a:lnTo>
                  <a:lnTo>
                    <a:pt x="2621" y="1043"/>
                  </a:lnTo>
                  <a:lnTo>
                    <a:pt x="2541" y="802"/>
                  </a:lnTo>
                  <a:lnTo>
                    <a:pt x="2407" y="588"/>
                  </a:lnTo>
                  <a:lnTo>
                    <a:pt x="2247" y="375"/>
                  </a:lnTo>
                  <a:lnTo>
                    <a:pt x="2060" y="214"/>
                  </a:lnTo>
                  <a:lnTo>
                    <a:pt x="1819" y="107"/>
                  </a:lnTo>
                  <a:lnTo>
                    <a:pt x="1578" y="27"/>
                  </a:lnTo>
                  <a:lnTo>
                    <a:pt x="13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4" name="Google Shape;1644;p43"/>
          <p:cNvSpPr/>
          <p:nvPr/>
        </p:nvSpPr>
        <p:spPr>
          <a:xfrm>
            <a:off x="2831692"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1</a:t>
            </a:r>
            <a:endParaRPr sz="2000" b="1">
              <a:solidFill>
                <a:schemeClr val="dk1"/>
              </a:solidFill>
              <a:latin typeface="MuseoModerno"/>
              <a:ea typeface="MuseoModerno"/>
              <a:cs typeface="MuseoModerno"/>
              <a:sym typeface="MuseoModerno"/>
            </a:endParaRPr>
          </a:p>
        </p:txBody>
      </p:sp>
      <p:sp>
        <p:nvSpPr>
          <p:cNvPr id="1645" name="Google Shape;1645;p43"/>
          <p:cNvSpPr/>
          <p:nvPr/>
        </p:nvSpPr>
        <p:spPr>
          <a:xfrm>
            <a:off x="4481999"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2</a:t>
            </a:r>
            <a:endParaRPr sz="2000" b="1">
              <a:solidFill>
                <a:schemeClr val="dk1"/>
              </a:solidFill>
              <a:latin typeface="MuseoModerno"/>
              <a:ea typeface="MuseoModerno"/>
              <a:cs typeface="MuseoModerno"/>
              <a:sym typeface="MuseoModerno"/>
            </a:endParaRPr>
          </a:p>
        </p:txBody>
      </p:sp>
      <p:sp>
        <p:nvSpPr>
          <p:cNvPr id="1646" name="Google Shape;1646;p43"/>
          <p:cNvSpPr/>
          <p:nvPr/>
        </p:nvSpPr>
        <p:spPr>
          <a:xfrm>
            <a:off x="6147755" y="12113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a:solidFill>
                  <a:schemeClr val="dk1"/>
                </a:solidFill>
                <a:latin typeface="MuseoModerno"/>
                <a:ea typeface="MuseoModerno"/>
                <a:cs typeface="MuseoModerno"/>
                <a:sym typeface="MuseoModerno"/>
              </a:rPr>
              <a:t>3</a:t>
            </a:r>
            <a:endParaRPr sz="2000" b="1">
              <a:solidFill>
                <a:schemeClr val="dk1"/>
              </a:solidFill>
              <a:latin typeface="MuseoModerno"/>
              <a:ea typeface="MuseoModerno"/>
              <a:cs typeface="MuseoModerno"/>
              <a:sym typeface="MuseoModerno"/>
            </a:endParaRPr>
          </a:p>
        </p:txBody>
      </p:sp>
      <p:sp>
        <p:nvSpPr>
          <p:cNvPr id="1625" name="Google Shape;1625;p43"/>
          <p:cNvSpPr/>
          <p:nvPr/>
        </p:nvSpPr>
        <p:spPr>
          <a:xfrm>
            <a:off x="3037942"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1627" name="Google Shape;1627;p43"/>
          <p:cNvSpPr/>
          <p:nvPr/>
        </p:nvSpPr>
        <p:spPr>
          <a:xfrm>
            <a:off x="4688249"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1629" name="Google Shape;1629;p43"/>
          <p:cNvSpPr/>
          <p:nvPr/>
        </p:nvSpPr>
        <p:spPr>
          <a:xfrm>
            <a:off x="6354005" y="27953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sp>
        <p:nvSpPr>
          <p:cNvPr id="2" name="Google Shape;1621;p43">
            <a:extLst>
              <a:ext uri="{FF2B5EF4-FFF2-40B4-BE49-F238E27FC236}">
                <a16:creationId xmlns:a16="http://schemas.microsoft.com/office/drawing/2014/main" id="{B3144FC9-146C-B5C3-A446-134D8E760C8B}"/>
              </a:ext>
            </a:extLst>
          </p:cNvPr>
          <p:cNvSpPr txBox="1"/>
          <p:nvPr/>
        </p:nvSpPr>
        <p:spPr>
          <a:xfrm>
            <a:off x="7119375" y="1783201"/>
            <a:ext cx="1915760" cy="4095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rgbClr val="000000"/>
              </a:buClr>
              <a:buSzPts val="1100"/>
              <a:buFont typeface="Arial"/>
              <a:buNone/>
            </a:pPr>
            <a:r>
              <a:rPr lang="en" b="1" dirty="0">
                <a:solidFill>
                  <a:schemeClr val="lt1"/>
                </a:solidFill>
                <a:latin typeface="MuseoModerno"/>
                <a:ea typeface="MuseoModerno"/>
                <a:cs typeface="MuseoModerno"/>
                <a:sym typeface="MuseoModerno"/>
              </a:rPr>
              <a:t>POS-tagging</a:t>
            </a:r>
            <a:endParaRPr b="1" dirty="0">
              <a:solidFill>
                <a:schemeClr val="lt1"/>
              </a:solidFill>
              <a:latin typeface="MuseoModerno"/>
              <a:ea typeface="MuseoModerno"/>
              <a:cs typeface="MuseoModerno"/>
              <a:sym typeface="MuseoModerno"/>
            </a:endParaRPr>
          </a:p>
        </p:txBody>
      </p:sp>
      <p:sp>
        <p:nvSpPr>
          <p:cNvPr id="3" name="Google Shape;1622;p43">
            <a:extLst>
              <a:ext uri="{FF2B5EF4-FFF2-40B4-BE49-F238E27FC236}">
                <a16:creationId xmlns:a16="http://schemas.microsoft.com/office/drawing/2014/main" id="{AB9612FE-D5C5-0047-28DF-A39B8597970A}"/>
              </a:ext>
            </a:extLst>
          </p:cNvPr>
          <p:cNvSpPr txBox="1"/>
          <p:nvPr/>
        </p:nvSpPr>
        <p:spPr>
          <a:xfrm>
            <a:off x="7323031" y="2016258"/>
            <a:ext cx="1503900" cy="6969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50" dirty="0">
                <a:solidFill>
                  <a:schemeClr val="lt1"/>
                </a:solidFill>
                <a:latin typeface="Figtree"/>
                <a:ea typeface="Figtree"/>
                <a:cs typeface="Figtree"/>
                <a:sym typeface="Figtree"/>
              </a:rPr>
              <a:t>Associer au token une étiquette syntaxique (nom, verbe, adjectif…)</a:t>
            </a:r>
            <a:endParaRPr sz="1050" dirty="0">
              <a:solidFill>
                <a:schemeClr val="lt1"/>
              </a:solidFill>
              <a:latin typeface="Figtree"/>
              <a:ea typeface="Figtree"/>
              <a:cs typeface="Figtree"/>
              <a:sym typeface="Figtree"/>
            </a:endParaRPr>
          </a:p>
        </p:txBody>
      </p:sp>
      <p:sp>
        <p:nvSpPr>
          <p:cNvPr id="4" name="Google Shape;1614;p43">
            <a:extLst>
              <a:ext uri="{FF2B5EF4-FFF2-40B4-BE49-F238E27FC236}">
                <a16:creationId xmlns:a16="http://schemas.microsoft.com/office/drawing/2014/main" id="{483701D8-E538-E683-07B4-BB5E4B19890E}"/>
              </a:ext>
            </a:extLst>
          </p:cNvPr>
          <p:cNvSpPr/>
          <p:nvPr/>
        </p:nvSpPr>
        <p:spPr>
          <a:xfrm>
            <a:off x="7726531" y="3342455"/>
            <a:ext cx="696900" cy="6969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cxnSp>
        <p:nvCxnSpPr>
          <p:cNvPr id="5" name="Google Shape;1628;p43">
            <a:extLst>
              <a:ext uri="{FF2B5EF4-FFF2-40B4-BE49-F238E27FC236}">
                <a16:creationId xmlns:a16="http://schemas.microsoft.com/office/drawing/2014/main" id="{4A634C31-C778-15EA-B6C2-B423DC2F40AE}"/>
              </a:ext>
            </a:extLst>
          </p:cNvPr>
          <p:cNvCxnSpPr>
            <a:stCxn id="4" idx="0"/>
            <a:endCxn id="10" idx="4"/>
          </p:cNvCxnSpPr>
          <p:nvPr/>
        </p:nvCxnSpPr>
        <p:spPr>
          <a:xfrm rot="10800000">
            <a:off x="8074981" y="2899055"/>
            <a:ext cx="0" cy="443400"/>
          </a:xfrm>
          <a:prstGeom prst="straightConnector1">
            <a:avLst/>
          </a:prstGeom>
          <a:noFill/>
          <a:ln w="19050" cap="flat" cmpd="sng">
            <a:solidFill>
              <a:schemeClr val="accent2"/>
            </a:solidFill>
            <a:prstDash val="solid"/>
            <a:round/>
            <a:headEnd type="none" w="med" len="med"/>
            <a:tailEnd type="none" w="med" len="med"/>
          </a:ln>
        </p:spPr>
      </p:cxnSp>
      <p:sp>
        <p:nvSpPr>
          <p:cNvPr id="9" name="Google Shape;1646;p43">
            <a:extLst>
              <a:ext uri="{FF2B5EF4-FFF2-40B4-BE49-F238E27FC236}">
                <a16:creationId xmlns:a16="http://schemas.microsoft.com/office/drawing/2014/main" id="{5EA582C8-BB94-F124-2876-8F2878998222}"/>
              </a:ext>
            </a:extLst>
          </p:cNvPr>
          <p:cNvSpPr/>
          <p:nvPr/>
        </p:nvSpPr>
        <p:spPr>
          <a:xfrm>
            <a:off x="7813831" y="1205258"/>
            <a:ext cx="522300" cy="5223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b="1" dirty="0">
                <a:solidFill>
                  <a:schemeClr val="dk1"/>
                </a:solidFill>
                <a:latin typeface="MuseoModerno"/>
                <a:ea typeface="MuseoModerno"/>
                <a:cs typeface="MuseoModerno"/>
                <a:sym typeface="MuseoModerno"/>
              </a:rPr>
              <a:t>4</a:t>
            </a:r>
            <a:endParaRPr sz="2000" b="1" dirty="0">
              <a:solidFill>
                <a:schemeClr val="dk1"/>
              </a:solidFill>
              <a:latin typeface="MuseoModerno"/>
              <a:ea typeface="MuseoModerno"/>
              <a:cs typeface="MuseoModerno"/>
              <a:sym typeface="MuseoModerno"/>
            </a:endParaRPr>
          </a:p>
        </p:txBody>
      </p:sp>
      <p:sp>
        <p:nvSpPr>
          <p:cNvPr id="10" name="Google Shape;1629;p43">
            <a:extLst>
              <a:ext uri="{FF2B5EF4-FFF2-40B4-BE49-F238E27FC236}">
                <a16:creationId xmlns:a16="http://schemas.microsoft.com/office/drawing/2014/main" id="{AA9BD896-9960-44B9-CD54-F1493656A9E7}"/>
              </a:ext>
            </a:extLst>
          </p:cNvPr>
          <p:cNvSpPr/>
          <p:nvPr/>
        </p:nvSpPr>
        <p:spPr>
          <a:xfrm>
            <a:off x="8020081" y="2789258"/>
            <a:ext cx="109800" cy="109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600" b="1">
              <a:solidFill>
                <a:schemeClr val="lt1"/>
              </a:solidFill>
              <a:latin typeface="MuseoModerno"/>
              <a:ea typeface="MuseoModerno"/>
              <a:cs typeface="MuseoModerno"/>
              <a:sym typeface="MuseoModerno"/>
            </a:endParaRPr>
          </a:p>
        </p:txBody>
      </p:sp>
      <p:cxnSp>
        <p:nvCxnSpPr>
          <p:cNvPr id="11" name="Google Shape;1613;p43">
            <a:extLst>
              <a:ext uri="{FF2B5EF4-FFF2-40B4-BE49-F238E27FC236}">
                <a16:creationId xmlns:a16="http://schemas.microsoft.com/office/drawing/2014/main" id="{39028344-D1C3-4753-C2F1-4A8C76588FCC}"/>
              </a:ext>
            </a:extLst>
          </p:cNvPr>
          <p:cNvCxnSpPr/>
          <p:nvPr/>
        </p:nvCxnSpPr>
        <p:spPr>
          <a:xfrm>
            <a:off x="6757355" y="3697005"/>
            <a:ext cx="969000" cy="0"/>
          </a:xfrm>
          <a:prstGeom prst="straightConnector1">
            <a:avLst/>
          </a:prstGeom>
          <a:noFill/>
          <a:ln w="19050" cap="flat" cmpd="sng">
            <a:solidFill>
              <a:schemeClr val="accent2"/>
            </a:solidFill>
            <a:prstDash val="solid"/>
            <a:round/>
            <a:headEnd type="none" w="med" len="med"/>
            <a:tailEnd type="stealth" w="med" len="med"/>
          </a:ln>
        </p:spPr>
      </p:cxnSp>
      <p:cxnSp>
        <p:nvCxnSpPr>
          <p:cNvPr id="18" name="Google Shape;1632;p43">
            <a:extLst>
              <a:ext uri="{FF2B5EF4-FFF2-40B4-BE49-F238E27FC236}">
                <a16:creationId xmlns:a16="http://schemas.microsoft.com/office/drawing/2014/main" id="{F63344F9-0290-2CBC-5E82-B592F16046BD}"/>
              </a:ext>
            </a:extLst>
          </p:cNvPr>
          <p:cNvCxnSpPr>
            <a:cxnSpLocks/>
          </p:cNvCxnSpPr>
          <p:nvPr/>
        </p:nvCxnSpPr>
        <p:spPr>
          <a:xfrm rot="5400000">
            <a:off x="7152383" y="3310010"/>
            <a:ext cx="178200" cy="1665900"/>
          </a:xfrm>
          <a:prstGeom prst="bentConnector3">
            <a:avLst>
              <a:gd name="adj1" fmla="val 49984"/>
            </a:avLst>
          </a:prstGeom>
          <a:noFill/>
          <a:ln w="19050" cap="flat" cmpd="sng">
            <a:solidFill>
              <a:schemeClr val="accent2"/>
            </a:solidFill>
            <a:prstDash val="solid"/>
            <a:round/>
            <a:headEnd type="none" w="med" len="med"/>
            <a:tailEnd type="none" w="med" len="med"/>
          </a:ln>
        </p:spPr>
      </p:cxnSp>
      <p:grpSp>
        <p:nvGrpSpPr>
          <p:cNvPr id="26" name="Google Shape;7396;p75">
            <a:extLst>
              <a:ext uri="{FF2B5EF4-FFF2-40B4-BE49-F238E27FC236}">
                <a16:creationId xmlns:a16="http://schemas.microsoft.com/office/drawing/2014/main" id="{812054AF-E080-F5A4-D295-6F38E3823B40}"/>
              </a:ext>
            </a:extLst>
          </p:cNvPr>
          <p:cNvGrpSpPr/>
          <p:nvPr/>
        </p:nvGrpSpPr>
        <p:grpSpPr>
          <a:xfrm>
            <a:off x="2904521" y="3517468"/>
            <a:ext cx="366364" cy="359075"/>
            <a:chOff x="-60988625" y="3740800"/>
            <a:chExt cx="316650" cy="310350"/>
          </a:xfrm>
        </p:grpSpPr>
        <p:sp>
          <p:nvSpPr>
            <p:cNvPr id="27" name="Google Shape;7397;p75">
              <a:extLst>
                <a:ext uri="{FF2B5EF4-FFF2-40B4-BE49-F238E27FC236}">
                  <a16:creationId xmlns:a16="http://schemas.microsoft.com/office/drawing/2014/main" id="{DE6BDFEC-BA7F-856C-8B01-A99E592FF8F5}"/>
                </a:ext>
              </a:extLst>
            </p:cNvPr>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98;p75">
              <a:extLst>
                <a:ext uri="{FF2B5EF4-FFF2-40B4-BE49-F238E27FC236}">
                  <a16:creationId xmlns:a16="http://schemas.microsoft.com/office/drawing/2014/main" id="{51DBD9C0-FA50-D3C2-2AC4-B7B0D76A4A1E}"/>
                </a:ext>
              </a:extLst>
            </p:cNvPr>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99;p75">
              <a:extLst>
                <a:ext uri="{FF2B5EF4-FFF2-40B4-BE49-F238E27FC236}">
                  <a16:creationId xmlns:a16="http://schemas.microsoft.com/office/drawing/2014/main" id="{0911B0BA-56EE-DCF6-84F6-DCB176A174AE}"/>
                </a:ext>
              </a:extLst>
            </p:cNvPr>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7693;p75">
            <a:extLst>
              <a:ext uri="{FF2B5EF4-FFF2-40B4-BE49-F238E27FC236}">
                <a16:creationId xmlns:a16="http://schemas.microsoft.com/office/drawing/2014/main" id="{5C5D4A7F-6BE1-E26B-1B10-235923A22165}"/>
              </a:ext>
            </a:extLst>
          </p:cNvPr>
          <p:cNvGrpSpPr/>
          <p:nvPr/>
        </p:nvGrpSpPr>
        <p:grpSpPr>
          <a:xfrm>
            <a:off x="7935080" y="3494001"/>
            <a:ext cx="350995" cy="349133"/>
            <a:chOff x="6168925" y="3936925"/>
            <a:chExt cx="296950" cy="295375"/>
          </a:xfrm>
          <a:solidFill>
            <a:schemeClr val="tx1">
              <a:lumMod val="75000"/>
            </a:schemeClr>
          </a:solidFill>
        </p:grpSpPr>
        <p:sp>
          <p:nvSpPr>
            <p:cNvPr id="31" name="Google Shape;7694;p75">
              <a:extLst>
                <a:ext uri="{FF2B5EF4-FFF2-40B4-BE49-F238E27FC236}">
                  <a16:creationId xmlns:a16="http://schemas.microsoft.com/office/drawing/2014/main" id="{1420B8E7-79EC-BA88-95F5-FD66CEE70DA5}"/>
                </a:ext>
              </a:extLst>
            </p:cNvPr>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695;p75">
              <a:extLst>
                <a:ext uri="{FF2B5EF4-FFF2-40B4-BE49-F238E27FC236}">
                  <a16:creationId xmlns:a16="http://schemas.microsoft.com/office/drawing/2014/main" id="{A9DBBB93-39AB-F930-A3F2-7A5AB30464CD}"/>
                </a:ext>
              </a:extLst>
            </p:cNvPr>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696;p75">
              <a:extLst>
                <a:ext uri="{FF2B5EF4-FFF2-40B4-BE49-F238E27FC236}">
                  <a16:creationId xmlns:a16="http://schemas.microsoft.com/office/drawing/2014/main" id="{D681113F-B4BB-3701-2B79-2AE6500B1B8E}"/>
                </a:ext>
              </a:extLst>
            </p:cNvPr>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697;p75">
              <a:extLst>
                <a:ext uri="{FF2B5EF4-FFF2-40B4-BE49-F238E27FC236}">
                  <a16:creationId xmlns:a16="http://schemas.microsoft.com/office/drawing/2014/main" id="{8F95E54F-1D0C-FF12-FC6E-F220ADF8862D}"/>
                </a:ext>
              </a:extLst>
            </p:cNvPr>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698;p75">
              <a:extLst>
                <a:ext uri="{FF2B5EF4-FFF2-40B4-BE49-F238E27FC236}">
                  <a16:creationId xmlns:a16="http://schemas.microsoft.com/office/drawing/2014/main" id="{7573D3D6-5D11-E66B-9683-A275E7A82B44}"/>
                </a:ext>
              </a:extLst>
            </p:cNvPr>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699;p75">
              <a:extLst>
                <a:ext uri="{FF2B5EF4-FFF2-40B4-BE49-F238E27FC236}">
                  <a16:creationId xmlns:a16="http://schemas.microsoft.com/office/drawing/2014/main" id="{09417E96-60DC-E986-31A4-C8FEA90561CB}"/>
                </a:ext>
              </a:extLst>
            </p:cNvPr>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grpFill/>
            <a:ln>
              <a:solidFill>
                <a:schemeClr val="bg2">
                  <a:lumMod val="7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8" name="Graphique 37" descr="Ciseaux avec un remplissage uni">
            <a:extLst>
              <a:ext uri="{FF2B5EF4-FFF2-40B4-BE49-F238E27FC236}">
                <a16:creationId xmlns:a16="http://schemas.microsoft.com/office/drawing/2014/main" id="{204FD985-D914-5D6E-BDD0-26071445D11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01451" y="3458353"/>
            <a:ext cx="490733" cy="4907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0EC576-87C0-6CCD-0F80-7FE8E9D15677}"/>
              </a:ext>
            </a:extLst>
          </p:cNvPr>
          <p:cNvSpPr>
            <a:spLocks noGrp="1"/>
          </p:cNvSpPr>
          <p:nvPr>
            <p:ph type="title"/>
          </p:nvPr>
        </p:nvSpPr>
        <p:spPr/>
        <p:txBody>
          <a:bodyPr/>
          <a:lstStyle/>
          <a:p>
            <a:r>
              <a:rPr lang="fr-FR" dirty="0"/>
              <a:t>Le mot en TAL</a:t>
            </a:r>
          </a:p>
        </p:txBody>
      </p:sp>
      <p:sp>
        <p:nvSpPr>
          <p:cNvPr id="3" name="Sous-titre 2">
            <a:extLst>
              <a:ext uri="{FF2B5EF4-FFF2-40B4-BE49-F238E27FC236}">
                <a16:creationId xmlns:a16="http://schemas.microsoft.com/office/drawing/2014/main" id="{2DE6475F-4DCA-6DA8-CB7D-A9AEE9B86015}"/>
              </a:ext>
            </a:extLst>
          </p:cNvPr>
          <p:cNvSpPr>
            <a:spLocks noGrp="1"/>
          </p:cNvSpPr>
          <p:nvPr>
            <p:ph type="subTitle" idx="1"/>
          </p:nvPr>
        </p:nvSpPr>
        <p:spPr>
          <a:xfrm>
            <a:off x="461819" y="1136100"/>
            <a:ext cx="8442036" cy="2871300"/>
          </a:xfrm>
        </p:spPr>
        <p:txBody>
          <a:bodyPr/>
          <a:lstStyle/>
          <a:p>
            <a:r>
              <a:rPr lang="fr-FR" dirty="0"/>
              <a:t>Passer d’une suite de caractères à une suite de </a:t>
            </a:r>
            <a:r>
              <a:rPr lang="fr-FR" b="1" dirty="0"/>
              <a:t>formes</a:t>
            </a:r>
          </a:p>
          <a:p>
            <a:r>
              <a:rPr lang="fr-FR" dirty="0"/>
              <a:t>Découpage en TOKEN</a:t>
            </a:r>
          </a:p>
          <a:p>
            <a:endParaRPr lang="fr-FR" dirty="0">
              <a:sym typeface="Wingdings" panose="05000000000000000000" pitchFamily="2" charset="2"/>
            </a:endParaRPr>
          </a:p>
          <a:p>
            <a:r>
              <a:rPr lang="fr-FR" dirty="0">
                <a:sym typeface="Wingdings" panose="05000000000000000000" pitchFamily="2" charset="2"/>
              </a:rPr>
              <a:t>Différentes manières de découper en tokens : mot, sous-mot (byte-pair </a:t>
            </a:r>
            <a:r>
              <a:rPr lang="fr-FR" dirty="0" err="1">
                <a:sym typeface="Wingdings" panose="05000000000000000000" pitchFamily="2" charset="2"/>
              </a:rPr>
              <a:t>encoding</a:t>
            </a:r>
            <a:r>
              <a:rPr lang="fr-FR" dirty="0">
                <a:sym typeface="Wingdings" panose="05000000000000000000" pitchFamily="2" charset="2"/>
              </a:rPr>
              <a:t>)</a:t>
            </a:r>
          </a:p>
          <a:p>
            <a:r>
              <a:rPr lang="fr-FR" dirty="0">
                <a:sym typeface="Wingdings" panose="05000000000000000000" pitchFamily="2" charset="2"/>
              </a:rPr>
              <a:t>La notion de token comprends toutes les suites de caractères qui ne sont pas exactement des mots</a:t>
            </a:r>
          </a:p>
          <a:p>
            <a:endParaRPr lang="fr-FR" dirty="0"/>
          </a:p>
        </p:txBody>
      </p:sp>
      <p:pic>
        <p:nvPicPr>
          <p:cNvPr id="5" name="Image 4">
            <a:extLst>
              <a:ext uri="{FF2B5EF4-FFF2-40B4-BE49-F238E27FC236}">
                <a16:creationId xmlns:a16="http://schemas.microsoft.com/office/drawing/2014/main" id="{EFF6B30A-CBE8-4C0D-B28F-8B0B166C383A}"/>
              </a:ext>
            </a:extLst>
          </p:cNvPr>
          <p:cNvPicPr>
            <a:picLocks noChangeAspect="1"/>
          </p:cNvPicPr>
          <p:nvPr/>
        </p:nvPicPr>
        <p:blipFill>
          <a:blip r:embed="rId3"/>
          <a:stretch>
            <a:fillRect/>
          </a:stretch>
        </p:blipFill>
        <p:spPr>
          <a:xfrm>
            <a:off x="2689177" y="3063136"/>
            <a:ext cx="3987319" cy="1632308"/>
          </a:xfrm>
          <a:prstGeom prst="rect">
            <a:avLst/>
          </a:prstGeom>
        </p:spPr>
      </p:pic>
    </p:spTree>
    <p:extLst>
      <p:ext uri="{BB962C8B-B14F-4D97-AF65-F5344CB8AC3E}">
        <p14:creationId xmlns:p14="http://schemas.microsoft.com/office/powerpoint/2010/main" val="421564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662D96-D411-F898-37C3-4DF82BEBF36E}"/>
              </a:ext>
            </a:extLst>
          </p:cNvPr>
          <p:cNvSpPr>
            <a:spLocks noGrp="1"/>
          </p:cNvSpPr>
          <p:nvPr>
            <p:ph type="title"/>
          </p:nvPr>
        </p:nvSpPr>
        <p:spPr/>
        <p:txBody>
          <a:bodyPr/>
          <a:lstStyle/>
          <a:p>
            <a:r>
              <a:rPr lang="fr-FR" dirty="0"/>
              <a:t>Industries de la langue ?</a:t>
            </a:r>
          </a:p>
        </p:txBody>
      </p:sp>
      <p:sp>
        <p:nvSpPr>
          <p:cNvPr id="3" name="ZoneTexte 2">
            <a:extLst>
              <a:ext uri="{FF2B5EF4-FFF2-40B4-BE49-F238E27FC236}">
                <a16:creationId xmlns:a16="http://schemas.microsoft.com/office/drawing/2014/main" id="{3E994ACB-B90A-6C87-4483-808D19DE9480}"/>
              </a:ext>
            </a:extLst>
          </p:cNvPr>
          <p:cNvSpPr txBox="1"/>
          <p:nvPr/>
        </p:nvSpPr>
        <p:spPr>
          <a:xfrm>
            <a:off x="989860" y="1269506"/>
            <a:ext cx="7164280" cy="707886"/>
          </a:xfrm>
          <a:prstGeom prst="rect">
            <a:avLst/>
          </a:prstGeom>
          <a:noFill/>
        </p:spPr>
        <p:txBody>
          <a:bodyPr wrap="square" rtlCol="0">
            <a:spAutoFit/>
          </a:bodyPr>
          <a:lstStyle/>
          <a:p>
            <a:r>
              <a:rPr lang="fr-FR" sz="2000" dirty="0">
                <a:solidFill>
                  <a:schemeClr val="bg1"/>
                </a:solidFill>
                <a:latin typeface="Figtree" panose="020B0604020202020204" charset="0"/>
              </a:rPr>
              <a:t>Scannez le QR code à l’écran ou connectez vous avec le lien suivant au sondage : </a:t>
            </a:r>
            <a:r>
              <a:rPr lang="fr-FR" sz="2000" dirty="0">
                <a:solidFill>
                  <a:schemeClr val="bg1"/>
                </a:solidFill>
                <a:latin typeface="Figtree" panose="020B0604020202020204" charset="0"/>
                <a:hlinkClick r:id="rId3">
                  <a:extLst>
                    <a:ext uri="{A12FA001-AC4F-418D-AE19-62706E023703}">
                      <ahyp:hlinkClr xmlns:ahyp="http://schemas.microsoft.com/office/drawing/2018/hyperlinkcolor" val="tx"/>
                    </a:ext>
                  </a:extLst>
                </a:hlinkClick>
              </a:rPr>
              <a:t>https://www.menti.com/al13odojx7mn</a:t>
            </a:r>
            <a:r>
              <a:rPr lang="fr-FR" sz="2000" dirty="0">
                <a:solidFill>
                  <a:schemeClr val="bg1"/>
                </a:solidFill>
                <a:latin typeface="Figtree" panose="020B0604020202020204" charset="0"/>
              </a:rPr>
              <a:t> </a:t>
            </a:r>
          </a:p>
        </p:txBody>
      </p:sp>
      <p:pic>
        <p:nvPicPr>
          <p:cNvPr id="5" name="Image 4">
            <a:extLst>
              <a:ext uri="{FF2B5EF4-FFF2-40B4-BE49-F238E27FC236}">
                <a16:creationId xmlns:a16="http://schemas.microsoft.com/office/drawing/2014/main" id="{0042B406-431B-66FF-5398-AB39FA2FE133}"/>
              </a:ext>
            </a:extLst>
          </p:cNvPr>
          <p:cNvPicPr>
            <a:picLocks noChangeAspect="1"/>
          </p:cNvPicPr>
          <p:nvPr/>
        </p:nvPicPr>
        <p:blipFill>
          <a:blip r:embed="rId4"/>
          <a:stretch>
            <a:fillRect/>
          </a:stretch>
        </p:blipFill>
        <p:spPr>
          <a:xfrm>
            <a:off x="3485998" y="2434268"/>
            <a:ext cx="2172003" cy="2172003"/>
          </a:xfrm>
          <a:prstGeom prst="rect">
            <a:avLst/>
          </a:prstGeom>
        </p:spPr>
      </p:pic>
    </p:spTree>
    <p:extLst>
      <p:ext uri="{BB962C8B-B14F-4D97-AF65-F5344CB8AC3E}">
        <p14:creationId xmlns:p14="http://schemas.microsoft.com/office/powerpoint/2010/main" val="943061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FAB371-95CE-CD7C-5211-EB17C87780CB}"/>
              </a:ext>
            </a:extLst>
          </p:cNvPr>
          <p:cNvSpPr>
            <a:spLocks noGrp="1"/>
          </p:cNvSpPr>
          <p:nvPr>
            <p:ph type="title"/>
          </p:nvPr>
        </p:nvSpPr>
        <p:spPr>
          <a:xfrm>
            <a:off x="720000" y="284770"/>
            <a:ext cx="7708500" cy="572700"/>
          </a:xfrm>
        </p:spPr>
        <p:txBody>
          <a:bodyPr/>
          <a:lstStyle/>
          <a:p>
            <a:r>
              <a:rPr lang="fr-FR" dirty="0"/>
              <a:t>Lemmatisation</a:t>
            </a:r>
          </a:p>
        </p:txBody>
      </p:sp>
      <p:sp>
        <p:nvSpPr>
          <p:cNvPr id="3" name="Sous-titre 2">
            <a:extLst>
              <a:ext uri="{FF2B5EF4-FFF2-40B4-BE49-F238E27FC236}">
                <a16:creationId xmlns:a16="http://schemas.microsoft.com/office/drawing/2014/main" id="{CFC7900B-B50A-530A-EAB0-242C470CF9A8}"/>
              </a:ext>
            </a:extLst>
          </p:cNvPr>
          <p:cNvSpPr>
            <a:spLocks noGrp="1"/>
          </p:cNvSpPr>
          <p:nvPr>
            <p:ph type="subTitle" idx="1"/>
          </p:nvPr>
        </p:nvSpPr>
        <p:spPr>
          <a:xfrm>
            <a:off x="195944" y="739469"/>
            <a:ext cx="8948056" cy="1975537"/>
          </a:xfrm>
        </p:spPr>
        <p:txBody>
          <a:bodyPr/>
          <a:lstStyle/>
          <a:p>
            <a:r>
              <a:rPr lang="fr-FR" dirty="0"/>
              <a:t>Obtenir la forme canonique ou lemme d’un mot à partir d’une forme donnée</a:t>
            </a:r>
          </a:p>
          <a:p>
            <a:pPr lvl="1"/>
            <a:r>
              <a:rPr lang="fr-FR" dirty="0"/>
              <a:t>Verbe – forme à l’infinitif (sans flexion)</a:t>
            </a:r>
          </a:p>
          <a:p>
            <a:pPr lvl="1"/>
            <a:r>
              <a:rPr lang="fr-FR" dirty="0"/>
              <a:t>Il court </a:t>
            </a:r>
            <a:r>
              <a:rPr lang="fr-FR" dirty="0">
                <a:sym typeface="Wingdings" panose="05000000000000000000" pitchFamily="2" charset="2"/>
              </a:rPr>
              <a:t> courir</a:t>
            </a:r>
          </a:p>
          <a:p>
            <a:pPr lvl="1"/>
            <a:r>
              <a:rPr lang="fr-FR" dirty="0">
                <a:sym typeface="Wingdings" panose="05000000000000000000" pitchFamily="2" charset="2"/>
              </a:rPr>
              <a:t>Pour un nom, adjectif, article, … - forme au masculin singulier</a:t>
            </a:r>
          </a:p>
          <a:p>
            <a:pPr lvl="1"/>
            <a:r>
              <a:rPr lang="fr-FR" dirty="0">
                <a:sym typeface="Wingdings" panose="05000000000000000000" pitchFamily="2" charset="2"/>
              </a:rPr>
              <a:t>Cheval, chevaux  cheval</a:t>
            </a:r>
          </a:p>
          <a:p>
            <a:r>
              <a:rPr lang="fr-FR" dirty="0"/>
              <a:t>La lemmatisation demande des ressources et un traitement linguistique (couteuse) </a:t>
            </a:r>
          </a:p>
          <a:p>
            <a:r>
              <a:rPr lang="fr-FR" dirty="0"/>
              <a:t>Elle permet d’agréger des variantes flexionnelles et non pas des mots ayant la même racine</a:t>
            </a:r>
          </a:p>
        </p:txBody>
      </p:sp>
      <p:sp>
        <p:nvSpPr>
          <p:cNvPr id="4" name="Titre 1">
            <a:extLst>
              <a:ext uri="{FF2B5EF4-FFF2-40B4-BE49-F238E27FC236}">
                <a16:creationId xmlns:a16="http://schemas.microsoft.com/office/drawing/2014/main" id="{90A53F50-1528-F8CB-404A-4D7D7BF54918}"/>
              </a:ext>
            </a:extLst>
          </p:cNvPr>
          <p:cNvSpPr txBox="1">
            <a:spLocks/>
          </p:cNvSpPr>
          <p:nvPr/>
        </p:nvSpPr>
        <p:spPr>
          <a:xfrm>
            <a:off x="913694" y="2883355"/>
            <a:ext cx="7708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1pPr>
            <a:lvl2pPr marR="0" lvl="1"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2pPr>
            <a:lvl3pPr marR="0" lvl="2"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3pPr>
            <a:lvl4pPr marR="0" lvl="3"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4pPr>
            <a:lvl5pPr marR="0" lvl="4"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5pPr>
            <a:lvl6pPr marR="0" lvl="5"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6pPr>
            <a:lvl7pPr marR="0" lvl="6"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7pPr>
            <a:lvl8pPr marR="0" lvl="7"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8pPr>
            <a:lvl9pPr marR="0" lvl="8" algn="l"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9pPr>
          </a:lstStyle>
          <a:p>
            <a:r>
              <a:rPr lang="fr-FR" dirty="0" err="1"/>
              <a:t>Stemming</a:t>
            </a:r>
            <a:r>
              <a:rPr lang="fr-FR" dirty="0"/>
              <a:t> (racinisation)</a:t>
            </a:r>
          </a:p>
        </p:txBody>
      </p:sp>
      <p:sp>
        <p:nvSpPr>
          <p:cNvPr id="5" name="Sous-titre 2">
            <a:extLst>
              <a:ext uri="{FF2B5EF4-FFF2-40B4-BE49-F238E27FC236}">
                <a16:creationId xmlns:a16="http://schemas.microsoft.com/office/drawing/2014/main" id="{A9BAE0FE-AF85-5037-2723-DDC9BF676E42}"/>
              </a:ext>
            </a:extLst>
          </p:cNvPr>
          <p:cNvSpPr txBox="1">
            <a:spLocks/>
          </p:cNvSpPr>
          <p:nvPr/>
        </p:nvSpPr>
        <p:spPr>
          <a:xfrm>
            <a:off x="195944" y="3338054"/>
            <a:ext cx="8948056" cy="19755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r>
              <a:rPr lang="fr-FR" dirty="0"/>
              <a:t>Obtenir la racine d’un mot, commune à toutes les variantes morphologiques d’un mot à travers la suppression des flexions et des suffixes</a:t>
            </a:r>
          </a:p>
          <a:p>
            <a:r>
              <a:rPr lang="fr-FR" dirty="0"/>
              <a:t>Elle est généralement à base de règles, rapide et dépends de la langue</a:t>
            </a:r>
          </a:p>
          <a:p>
            <a:r>
              <a:rPr lang="fr-FR" dirty="0"/>
              <a:t>Demande moins de ressources que la lemmatisation (vocabulaire plus petit)</a:t>
            </a:r>
          </a:p>
        </p:txBody>
      </p:sp>
      <p:sp>
        <p:nvSpPr>
          <p:cNvPr id="6" name="ZoneTexte 5">
            <a:extLst>
              <a:ext uri="{FF2B5EF4-FFF2-40B4-BE49-F238E27FC236}">
                <a16:creationId xmlns:a16="http://schemas.microsoft.com/office/drawing/2014/main" id="{034FCDF9-55DB-9A57-78B6-4AE2D4D811F0}"/>
              </a:ext>
            </a:extLst>
          </p:cNvPr>
          <p:cNvSpPr txBox="1"/>
          <p:nvPr/>
        </p:nvSpPr>
        <p:spPr>
          <a:xfrm>
            <a:off x="5519058" y="4776331"/>
            <a:ext cx="4040636" cy="307777"/>
          </a:xfrm>
          <a:prstGeom prst="rect">
            <a:avLst/>
          </a:prstGeom>
          <a:noFill/>
        </p:spPr>
        <p:txBody>
          <a:bodyPr wrap="square" rtlCol="0">
            <a:spAutoFit/>
          </a:bodyPr>
          <a:lstStyle/>
          <a:p>
            <a:r>
              <a:rPr lang="it-IT" dirty="0" err="1">
                <a:solidFill>
                  <a:schemeClr val="bg1"/>
                </a:solidFill>
                <a:latin typeface="Figtree" panose="020B0604020202020204" charset="0"/>
                <a:cs typeface="Figtree" panose="020B0604020202020204" charset="0"/>
              </a:rPr>
              <a:t>Inspiré</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du</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cours</a:t>
            </a:r>
            <a:r>
              <a:rPr lang="it-IT" dirty="0">
                <a:solidFill>
                  <a:schemeClr val="bg1"/>
                </a:solidFill>
                <a:latin typeface="Figtree" panose="020B0604020202020204" charset="0"/>
                <a:cs typeface="Figtree" panose="020B0604020202020204" charset="0"/>
              </a:rPr>
              <a:t> de X. </a:t>
            </a:r>
            <a:r>
              <a:rPr lang="it-IT" dirty="0" err="1">
                <a:solidFill>
                  <a:schemeClr val="bg1"/>
                </a:solidFill>
                <a:latin typeface="Figtree" panose="020B0604020202020204" charset="0"/>
                <a:cs typeface="Figtree" panose="020B0604020202020204" charset="0"/>
              </a:rPr>
              <a:t>Tannier</a:t>
            </a:r>
            <a:r>
              <a:rPr lang="it-IT" dirty="0">
                <a:solidFill>
                  <a:schemeClr val="bg1"/>
                </a:solidFill>
                <a:latin typeface="Figtree" panose="020B0604020202020204" charset="0"/>
                <a:cs typeface="Figtree" panose="020B0604020202020204" charset="0"/>
              </a:rPr>
              <a:t> – ETAL 2021</a:t>
            </a:r>
            <a:endParaRPr lang="fr-FR"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3111774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A3BAAA-6AB8-B4B9-75B1-4AC92A07F7C9}"/>
              </a:ext>
            </a:extLst>
          </p:cNvPr>
          <p:cNvSpPr>
            <a:spLocks noGrp="1"/>
          </p:cNvSpPr>
          <p:nvPr>
            <p:ph type="title"/>
          </p:nvPr>
        </p:nvSpPr>
        <p:spPr/>
        <p:txBody>
          <a:bodyPr/>
          <a:lstStyle/>
          <a:p>
            <a:r>
              <a:rPr lang="fr-FR" dirty="0"/>
              <a:t>Annotation</a:t>
            </a:r>
          </a:p>
        </p:txBody>
      </p:sp>
      <p:sp>
        <p:nvSpPr>
          <p:cNvPr id="3" name="Sous-titre 2">
            <a:extLst>
              <a:ext uri="{FF2B5EF4-FFF2-40B4-BE49-F238E27FC236}">
                <a16:creationId xmlns:a16="http://schemas.microsoft.com/office/drawing/2014/main" id="{1FD6DEFA-0F84-E3BD-C9F7-2C3AD81C8BEC}"/>
              </a:ext>
            </a:extLst>
          </p:cNvPr>
          <p:cNvSpPr>
            <a:spLocks noGrp="1"/>
          </p:cNvSpPr>
          <p:nvPr>
            <p:ph type="subTitle" idx="1"/>
          </p:nvPr>
        </p:nvSpPr>
        <p:spPr>
          <a:xfrm>
            <a:off x="1061358" y="1087113"/>
            <a:ext cx="7362642" cy="3876771"/>
          </a:xfrm>
        </p:spPr>
        <p:txBody>
          <a:bodyPr/>
          <a:lstStyle/>
          <a:p>
            <a:r>
              <a:rPr lang="fr-FR" sz="2000" dirty="0"/>
              <a:t>Associer aux tokens une ou plusieurs étiquettes, par exemple</a:t>
            </a:r>
          </a:p>
          <a:p>
            <a:pPr lvl="1" algn="l"/>
            <a:r>
              <a:rPr lang="fr-FR" sz="1800" dirty="0"/>
              <a:t>Catégorie morphosyntaxique</a:t>
            </a:r>
          </a:p>
          <a:p>
            <a:pPr lvl="1" algn="l"/>
            <a:r>
              <a:rPr lang="fr-FR" sz="1800" dirty="0"/>
              <a:t>Lemme</a:t>
            </a:r>
          </a:p>
          <a:p>
            <a:pPr lvl="1" algn="l"/>
            <a:r>
              <a:rPr lang="fr-FR" sz="1800" dirty="0"/>
              <a:t>Traits morphosyntaxiques…</a:t>
            </a:r>
          </a:p>
          <a:p>
            <a:pPr lvl="1" algn="l"/>
            <a:endParaRPr lang="fr-FR" sz="1800" dirty="0"/>
          </a:p>
          <a:p>
            <a:pPr marL="596900" lvl="1" indent="0">
              <a:buNone/>
            </a:pPr>
            <a:r>
              <a:rPr lang="fr-FR" sz="1800" b="1" dirty="0"/>
              <a:t>POS tagging (nom, verbe, adjectif, adverbe etc.)</a:t>
            </a:r>
          </a:p>
          <a:p>
            <a:pPr marL="596900" lvl="1" indent="0" algn="l">
              <a:buNone/>
            </a:pPr>
            <a:endParaRPr lang="fr-FR" sz="1800" dirty="0"/>
          </a:p>
          <a:p>
            <a:pPr lvl="1" algn="l"/>
            <a:r>
              <a:rPr lang="fr-FR" sz="1800" dirty="0"/>
              <a:t>Utile dans l’élimination des stop </a:t>
            </a:r>
            <a:r>
              <a:rPr lang="fr-FR" sz="1800" dirty="0" err="1"/>
              <a:t>words</a:t>
            </a:r>
            <a:endParaRPr lang="fr-FR" sz="1800" dirty="0"/>
          </a:p>
          <a:p>
            <a:pPr lvl="1" algn="l"/>
            <a:r>
              <a:rPr lang="fr-FR" sz="1800" dirty="0"/>
              <a:t>Regroupement de termes complexes</a:t>
            </a:r>
          </a:p>
          <a:p>
            <a:pPr lvl="1" algn="l"/>
            <a:r>
              <a:rPr lang="fr-FR" sz="1800" dirty="0"/>
              <a:t>Manipuler des mots ambigus</a:t>
            </a:r>
          </a:p>
          <a:p>
            <a:pPr lvl="1" algn="l"/>
            <a:r>
              <a:rPr lang="fr-FR" sz="1800" dirty="0"/>
              <a:t>Construire une représentation syntaxique du texte</a:t>
            </a:r>
          </a:p>
        </p:txBody>
      </p:sp>
    </p:spTree>
    <p:extLst>
      <p:ext uri="{BB962C8B-B14F-4D97-AF65-F5344CB8AC3E}">
        <p14:creationId xmlns:p14="http://schemas.microsoft.com/office/powerpoint/2010/main" val="1517669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a:xfrm>
            <a:off x="717750" y="133128"/>
            <a:ext cx="7708500" cy="572700"/>
          </a:xfrm>
        </p:spPr>
        <p:txBody>
          <a:bodyPr/>
          <a:lstStyle/>
          <a:p>
            <a:r>
              <a:rPr lang="fr-FR" dirty="0"/>
              <a:t>La notion de TASK en TAL</a:t>
            </a:r>
          </a:p>
        </p:txBody>
      </p:sp>
      <p:pic>
        <p:nvPicPr>
          <p:cNvPr id="4" name="Image 3" descr="Une image contenant capture d’écran, texte, Caractère coloré, diagramme&#10;&#10;Description générée automatiquement">
            <a:extLst>
              <a:ext uri="{FF2B5EF4-FFF2-40B4-BE49-F238E27FC236}">
                <a16:creationId xmlns:a16="http://schemas.microsoft.com/office/drawing/2014/main" id="{46469DAB-323D-C8E2-78CD-CE327B97C902}"/>
              </a:ext>
            </a:extLst>
          </p:cNvPr>
          <p:cNvPicPr>
            <a:picLocks noChangeAspect="1"/>
          </p:cNvPicPr>
          <p:nvPr/>
        </p:nvPicPr>
        <p:blipFill>
          <a:blip r:embed="rId2"/>
          <a:stretch>
            <a:fillRect/>
          </a:stretch>
        </p:blipFill>
        <p:spPr>
          <a:xfrm>
            <a:off x="1894605" y="857250"/>
            <a:ext cx="5428918" cy="4153122"/>
          </a:xfrm>
          <a:prstGeom prst="rect">
            <a:avLst/>
          </a:prstGeom>
        </p:spPr>
      </p:pic>
    </p:spTree>
    <p:extLst>
      <p:ext uri="{BB962C8B-B14F-4D97-AF65-F5344CB8AC3E}">
        <p14:creationId xmlns:p14="http://schemas.microsoft.com/office/powerpoint/2010/main" val="399993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p:txBody>
          <a:bodyPr/>
          <a:lstStyle/>
          <a:p>
            <a:r>
              <a:rPr lang="fr-FR" dirty="0"/>
              <a:t>La notion de TASK en TAL</a:t>
            </a:r>
          </a:p>
        </p:txBody>
      </p:sp>
      <p:sp>
        <p:nvSpPr>
          <p:cNvPr id="29" name="Rectangle 28">
            <a:extLst>
              <a:ext uri="{FF2B5EF4-FFF2-40B4-BE49-F238E27FC236}">
                <a16:creationId xmlns:a16="http://schemas.microsoft.com/office/drawing/2014/main" id="{9769B3C2-73F4-5974-80BB-4DC301D2DBBD}"/>
              </a:ext>
            </a:extLst>
          </p:cNvPr>
          <p:cNvSpPr/>
          <p:nvPr/>
        </p:nvSpPr>
        <p:spPr>
          <a:xfrm>
            <a:off x="1933850" y="1224002"/>
            <a:ext cx="1437912" cy="307564"/>
          </a:xfrm>
          <a:prstGeom prst="rect">
            <a:avLst/>
          </a:prstGeom>
          <a:solidFill>
            <a:schemeClr val="tx1">
              <a:lumMod val="7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922D4770-DB1C-CFB4-4212-A6E8D6633371}"/>
              </a:ext>
            </a:extLst>
          </p:cNvPr>
          <p:cNvSpPr/>
          <p:nvPr/>
        </p:nvSpPr>
        <p:spPr>
          <a:xfrm>
            <a:off x="1717116" y="1733837"/>
            <a:ext cx="1668258" cy="572700"/>
          </a:xfrm>
          <a:prstGeom prst="rect">
            <a:avLst/>
          </a:prstGeom>
          <a:solidFill>
            <a:schemeClr val="tx1">
              <a:lumMod val="75000"/>
            </a:schemeClr>
          </a:solidFill>
          <a:ln>
            <a:solidFill>
              <a:schemeClr val="tx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18F26473-A5C2-7E4C-E24F-1034C6248B39}"/>
              </a:ext>
            </a:extLst>
          </p:cNvPr>
          <p:cNvSpPr txBox="1"/>
          <p:nvPr/>
        </p:nvSpPr>
        <p:spPr>
          <a:xfrm>
            <a:off x="2021102" y="1223027"/>
            <a:ext cx="1263407" cy="30777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Correction</a:t>
            </a:r>
          </a:p>
        </p:txBody>
      </p:sp>
      <p:sp>
        <p:nvSpPr>
          <p:cNvPr id="33" name="ZoneTexte 32">
            <a:extLst>
              <a:ext uri="{FF2B5EF4-FFF2-40B4-BE49-F238E27FC236}">
                <a16:creationId xmlns:a16="http://schemas.microsoft.com/office/drawing/2014/main" id="{90AB2BF0-1543-D012-0619-4657C889870F}"/>
              </a:ext>
            </a:extLst>
          </p:cNvPr>
          <p:cNvSpPr txBox="1"/>
          <p:nvPr/>
        </p:nvSpPr>
        <p:spPr>
          <a:xfrm>
            <a:off x="1717116" y="1783317"/>
            <a:ext cx="1668258"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Désambiguïsation lexicale</a:t>
            </a:r>
          </a:p>
        </p:txBody>
      </p:sp>
      <p:sp>
        <p:nvSpPr>
          <p:cNvPr id="34" name="Rectangle 33">
            <a:extLst>
              <a:ext uri="{FF2B5EF4-FFF2-40B4-BE49-F238E27FC236}">
                <a16:creationId xmlns:a16="http://schemas.microsoft.com/office/drawing/2014/main" id="{4B40D094-8518-7BA5-6A50-1C2B277E6C19}"/>
              </a:ext>
            </a:extLst>
          </p:cNvPr>
          <p:cNvSpPr/>
          <p:nvPr/>
        </p:nvSpPr>
        <p:spPr>
          <a:xfrm>
            <a:off x="3498112" y="2580407"/>
            <a:ext cx="1437912" cy="451519"/>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2768DFEB-6C6B-7236-ADBC-C5D91D8A1518}"/>
              </a:ext>
            </a:extLst>
          </p:cNvPr>
          <p:cNvSpPr/>
          <p:nvPr/>
        </p:nvSpPr>
        <p:spPr>
          <a:xfrm>
            <a:off x="1514691" y="2628577"/>
            <a:ext cx="1668258" cy="572700"/>
          </a:xfrm>
          <a:prstGeom prst="rect">
            <a:avLst/>
          </a:prstGeom>
          <a:solidFill>
            <a:schemeClr val="accent2">
              <a:lumMod val="60000"/>
              <a:lumOff val="40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a:extLst>
              <a:ext uri="{FF2B5EF4-FFF2-40B4-BE49-F238E27FC236}">
                <a16:creationId xmlns:a16="http://schemas.microsoft.com/office/drawing/2014/main" id="{07E10E63-42F1-36B0-CFF1-57B4171DC323}"/>
              </a:ext>
            </a:extLst>
          </p:cNvPr>
          <p:cNvSpPr txBox="1"/>
          <p:nvPr/>
        </p:nvSpPr>
        <p:spPr>
          <a:xfrm>
            <a:off x="3585364" y="2653317"/>
            <a:ext cx="1263407" cy="307777"/>
          </a:xfrm>
          <a:prstGeom prst="rect">
            <a:avLst/>
          </a:prstGeom>
          <a:solidFill>
            <a:schemeClr val="accent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Similarité</a:t>
            </a:r>
          </a:p>
        </p:txBody>
      </p:sp>
      <p:sp>
        <p:nvSpPr>
          <p:cNvPr id="37" name="ZoneTexte 36">
            <a:extLst>
              <a:ext uri="{FF2B5EF4-FFF2-40B4-BE49-F238E27FC236}">
                <a16:creationId xmlns:a16="http://schemas.microsoft.com/office/drawing/2014/main" id="{71265948-0063-9D13-2C71-7579D090F32B}"/>
              </a:ext>
            </a:extLst>
          </p:cNvPr>
          <p:cNvSpPr txBox="1"/>
          <p:nvPr/>
        </p:nvSpPr>
        <p:spPr>
          <a:xfrm>
            <a:off x="1591472" y="2653317"/>
            <a:ext cx="1514695" cy="523220"/>
          </a:xfrm>
          <a:prstGeom prst="rect">
            <a:avLst/>
          </a:prstGeom>
          <a:solidFill>
            <a:schemeClr val="accent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Recherche d’information</a:t>
            </a:r>
          </a:p>
        </p:txBody>
      </p:sp>
      <p:sp>
        <p:nvSpPr>
          <p:cNvPr id="3" name="Rectangle 2">
            <a:extLst>
              <a:ext uri="{FF2B5EF4-FFF2-40B4-BE49-F238E27FC236}">
                <a16:creationId xmlns:a16="http://schemas.microsoft.com/office/drawing/2014/main" id="{E64AC54D-0231-7CF3-D1F9-67C3BCF7F0DB}"/>
              </a:ext>
            </a:extLst>
          </p:cNvPr>
          <p:cNvSpPr/>
          <p:nvPr/>
        </p:nvSpPr>
        <p:spPr>
          <a:xfrm>
            <a:off x="3877823" y="1122999"/>
            <a:ext cx="1811348" cy="655754"/>
          </a:xfrm>
          <a:prstGeom prst="rect">
            <a:avLst/>
          </a:prstGeom>
          <a:solidFill>
            <a:srgbClr val="83B4F5"/>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AF899AF0-CB35-9404-F622-E8C2C607AA40}"/>
              </a:ext>
            </a:extLst>
          </p:cNvPr>
          <p:cNvSpPr/>
          <p:nvPr/>
        </p:nvSpPr>
        <p:spPr>
          <a:xfrm>
            <a:off x="5835408" y="1280281"/>
            <a:ext cx="1668258" cy="572700"/>
          </a:xfrm>
          <a:prstGeom prst="rect">
            <a:avLst/>
          </a:prstGeom>
          <a:solidFill>
            <a:srgbClr val="83B4F5"/>
          </a:solidFill>
          <a:ln>
            <a:solidFill>
              <a:schemeClr val="accent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C85AB9C7-B5C7-4643-26C4-F66955057C88}"/>
              </a:ext>
            </a:extLst>
          </p:cNvPr>
          <p:cNvSpPr txBox="1"/>
          <p:nvPr/>
        </p:nvSpPr>
        <p:spPr>
          <a:xfrm>
            <a:off x="3965075" y="1193348"/>
            <a:ext cx="1668258" cy="523220"/>
          </a:xfrm>
          <a:prstGeom prst="rect">
            <a:avLst/>
          </a:prstGeom>
          <a:solidFill>
            <a:srgbClr val="83B4F5"/>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Reconnaissance de la parole</a:t>
            </a:r>
          </a:p>
        </p:txBody>
      </p:sp>
      <p:sp>
        <p:nvSpPr>
          <p:cNvPr id="6" name="ZoneTexte 5">
            <a:extLst>
              <a:ext uri="{FF2B5EF4-FFF2-40B4-BE49-F238E27FC236}">
                <a16:creationId xmlns:a16="http://schemas.microsoft.com/office/drawing/2014/main" id="{1F840CA3-3CB2-799E-D142-AD4E5B8FCEA7}"/>
              </a:ext>
            </a:extLst>
          </p:cNvPr>
          <p:cNvSpPr txBox="1"/>
          <p:nvPr/>
        </p:nvSpPr>
        <p:spPr>
          <a:xfrm>
            <a:off x="5912189" y="1305021"/>
            <a:ext cx="1514695" cy="523220"/>
          </a:xfrm>
          <a:prstGeom prst="rect">
            <a:avLst/>
          </a:prstGeom>
          <a:solidFill>
            <a:srgbClr val="83B4F5"/>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Synthèse de la parole</a:t>
            </a:r>
          </a:p>
        </p:txBody>
      </p:sp>
      <p:sp>
        <p:nvSpPr>
          <p:cNvPr id="7" name="ZoneTexte 6">
            <a:extLst>
              <a:ext uri="{FF2B5EF4-FFF2-40B4-BE49-F238E27FC236}">
                <a16:creationId xmlns:a16="http://schemas.microsoft.com/office/drawing/2014/main" id="{B8DF9228-9596-D9CE-DA96-93849E9FC805}"/>
              </a:ext>
            </a:extLst>
          </p:cNvPr>
          <p:cNvSpPr txBox="1"/>
          <p:nvPr/>
        </p:nvSpPr>
        <p:spPr>
          <a:xfrm>
            <a:off x="6669536" y="4531403"/>
            <a:ext cx="2032907" cy="523220"/>
          </a:xfrm>
          <a:prstGeom prst="rect">
            <a:avLst/>
          </a:prstGeom>
          <a:noFill/>
        </p:spPr>
        <p:txBody>
          <a:bodyPr wrap="square" rtlCol="0">
            <a:spAutoFit/>
          </a:bodyPr>
          <a:lstStyle/>
          <a:p>
            <a:r>
              <a:rPr lang="it-IT" dirty="0" err="1">
                <a:solidFill>
                  <a:schemeClr val="bg1"/>
                </a:solidFill>
                <a:latin typeface="Figtree" panose="020B0604020202020204" charset="0"/>
                <a:cs typeface="Figtree" panose="020B0604020202020204" charset="0"/>
              </a:rPr>
              <a:t>Inspiré</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du</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cours</a:t>
            </a:r>
            <a:r>
              <a:rPr lang="it-IT" dirty="0">
                <a:solidFill>
                  <a:schemeClr val="bg1"/>
                </a:solidFill>
                <a:latin typeface="Figtree" panose="020B0604020202020204" charset="0"/>
                <a:cs typeface="Figtree" panose="020B0604020202020204" charset="0"/>
              </a:rPr>
              <a:t> de X. </a:t>
            </a:r>
            <a:r>
              <a:rPr lang="it-IT" dirty="0" err="1">
                <a:solidFill>
                  <a:schemeClr val="bg1"/>
                </a:solidFill>
                <a:latin typeface="Figtree" panose="020B0604020202020204" charset="0"/>
                <a:cs typeface="Figtree" panose="020B0604020202020204" charset="0"/>
              </a:rPr>
              <a:t>Tannier</a:t>
            </a:r>
            <a:r>
              <a:rPr lang="it-IT" dirty="0">
                <a:solidFill>
                  <a:schemeClr val="bg1"/>
                </a:solidFill>
                <a:latin typeface="Figtree" panose="020B0604020202020204" charset="0"/>
                <a:cs typeface="Figtree" panose="020B0604020202020204" charset="0"/>
              </a:rPr>
              <a:t> – ETAL 2021</a:t>
            </a:r>
            <a:endParaRPr lang="fr-FR" dirty="0">
              <a:solidFill>
                <a:schemeClr val="bg1"/>
              </a:solidFill>
              <a:latin typeface="Figtree" panose="020B0604020202020204" charset="0"/>
              <a:cs typeface="Figtree" panose="020B0604020202020204" charset="0"/>
            </a:endParaRPr>
          </a:p>
        </p:txBody>
      </p:sp>
      <p:sp>
        <p:nvSpPr>
          <p:cNvPr id="8" name="Rectangle 7">
            <a:extLst>
              <a:ext uri="{FF2B5EF4-FFF2-40B4-BE49-F238E27FC236}">
                <a16:creationId xmlns:a16="http://schemas.microsoft.com/office/drawing/2014/main" id="{F6A8A072-812A-62B8-A647-81C0566EB2B8}"/>
              </a:ext>
            </a:extLst>
          </p:cNvPr>
          <p:cNvSpPr/>
          <p:nvPr/>
        </p:nvSpPr>
        <p:spPr>
          <a:xfrm>
            <a:off x="4403660" y="1935017"/>
            <a:ext cx="1363766"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FE4A92A-A022-42BA-4656-60A0FAAC6664}"/>
              </a:ext>
            </a:extLst>
          </p:cNvPr>
          <p:cNvSpPr txBox="1"/>
          <p:nvPr/>
        </p:nvSpPr>
        <p:spPr>
          <a:xfrm>
            <a:off x="4490912" y="1934043"/>
            <a:ext cx="11982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Analyse syntaxique</a:t>
            </a:r>
          </a:p>
        </p:txBody>
      </p:sp>
      <p:sp>
        <p:nvSpPr>
          <p:cNvPr id="10" name="Rectangle 9">
            <a:extLst>
              <a:ext uri="{FF2B5EF4-FFF2-40B4-BE49-F238E27FC236}">
                <a16:creationId xmlns:a16="http://schemas.microsoft.com/office/drawing/2014/main" id="{73D77365-7E99-931A-62CB-3C529CC382E3}"/>
              </a:ext>
            </a:extLst>
          </p:cNvPr>
          <p:cNvSpPr/>
          <p:nvPr/>
        </p:nvSpPr>
        <p:spPr>
          <a:xfrm>
            <a:off x="6266307" y="1971772"/>
            <a:ext cx="1363766"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CC3D4733-6418-50D8-49A0-F919BF4DF7D5}"/>
              </a:ext>
            </a:extLst>
          </p:cNvPr>
          <p:cNvSpPr txBox="1"/>
          <p:nvPr/>
        </p:nvSpPr>
        <p:spPr>
          <a:xfrm>
            <a:off x="6353559" y="1970798"/>
            <a:ext cx="11982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Rôles sémantiques</a:t>
            </a:r>
          </a:p>
        </p:txBody>
      </p:sp>
      <p:sp>
        <p:nvSpPr>
          <p:cNvPr id="12" name="Rectangle 11">
            <a:extLst>
              <a:ext uri="{FF2B5EF4-FFF2-40B4-BE49-F238E27FC236}">
                <a16:creationId xmlns:a16="http://schemas.microsoft.com/office/drawing/2014/main" id="{A13BF7E2-1849-48F6-8586-58BBA06EF903}"/>
              </a:ext>
            </a:extLst>
          </p:cNvPr>
          <p:cNvSpPr/>
          <p:nvPr/>
        </p:nvSpPr>
        <p:spPr>
          <a:xfrm>
            <a:off x="5165742" y="2693014"/>
            <a:ext cx="2466219" cy="1052439"/>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D8984602-7419-50E3-5783-69CE5B257C66}"/>
              </a:ext>
            </a:extLst>
          </p:cNvPr>
          <p:cNvSpPr txBox="1"/>
          <p:nvPr/>
        </p:nvSpPr>
        <p:spPr>
          <a:xfrm>
            <a:off x="5172852" y="2699014"/>
            <a:ext cx="2378966" cy="1046440"/>
          </a:xfrm>
          <a:prstGeom prst="rect">
            <a:avLst/>
          </a:prstGeom>
          <a:noFill/>
        </p:spPr>
        <p:txBody>
          <a:bodyPr wrap="square" rtlCol="0">
            <a:spAutoFit/>
          </a:bodyPr>
          <a:lstStyle/>
          <a:p>
            <a:r>
              <a:rPr lang="it-IT" dirty="0">
                <a:solidFill>
                  <a:schemeClr val="bg1"/>
                </a:solidFill>
                <a:latin typeface="Figtree" panose="020B0604020202020204" charset="0"/>
                <a:cs typeface="Figtree" panose="020B0604020202020204" charset="0"/>
              </a:rPr>
              <a:t>E</a:t>
            </a:r>
            <a:r>
              <a:rPr lang="fr-FR" dirty="0" err="1">
                <a:solidFill>
                  <a:schemeClr val="bg1"/>
                </a:solidFill>
                <a:latin typeface="Figtree" panose="020B0604020202020204" charset="0"/>
                <a:cs typeface="Figtree" panose="020B0604020202020204" charset="0"/>
              </a:rPr>
              <a:t>xtraction</a:t>
            </a:r>
            <a:r>
              <a:rPr lang="fr-FR" dirty="0">
                <a:solidFill>
                  <a:schemeClr val="bg1"/>
                </a:solidFill>
                <a:latin typeface="Figtree" panose="020B0604020202020204" charset="0"/>
                <a:cs typeface="Figtree" panose="020B0604020202020204" charset="0"/>
              </a:rPr>
              <a:t> d’information</a:t>
            </a:r>
          </a:p>
          <a:p>
            <a:r>
              <a:rPr lang="fr-FR" sz="1200" dirty="0">
                <a:solidFill>
                  <a:schemeClr val="bg1"/>
                </a:solidFill>
                <a:latin typeface="Figtree" panose="020B0604020202020204" charset="0"/>
                <a:cs typeface="Figtree" panose="020B0604020202020204" charset="0"/>
              </a:rPr>
              <a:t>Reconnaissance d’entités nommées</a:t>
            </a:r>
          </a:p>
          <a:p>
            <a:r>
              <a:rPr lang="fr-FR" sz="1200" dirty="0">
                <a:solidFill>
                  <a:schemeClr val="bg1"/>
                </a:solidFill>
                <a:latin typeface="Figtree" panose="020B0604020202020204" charset="0"/>
                <a:cs typeface="Figtree" panose="020B0604020202020204" charset="0"/>
              </a:rPr>
              <a:t>Extraction de relations</a:t>
            </a:r>
          </a:p>
          <a:p>
            <a:r>
              <a:rPr lang="fr-FR" sz="1200" dirty="0">
                <a:solidFill>
                  <a:schemeClr val="bg1"/>
                </a:solidFill>
                <a:latin typeface="Figtree" panose="020B0604020202020204" charset="0"/>
                <a:cs typeface="Figtree" panose="020B0604020202020204" charset="0"/>
              </a:rPr>
              <a:t>Coréférence</a:t>
            </a:r>
          </a:p>
        </p:txBody>
      </p:sp>
      <p:sp>
        <p:nvSpPr>
          <p:cNvPr id="14" name="Rectangle 13">
            <a:extLst>
              <a:ext uri="{FF2B5EF4-FFF2-40B4-BE49-F238E27FC236}">
                <a16:creationId xmlns:a16="http://schemas.microsoft.com/office/drawing/2014/main" id="{E0FA35A7-7AD7-B545-5082-A7FBE6D7916D}"/>
              </a:ext>
            </a:extLst>
          </p:cNvPr>
          <p:cNvSpPr/>
          <p:nvPr/>
        </p:nvSpPr>
        <p:spPr>
          <a:xfrm>
            <a:off x="3440995" y="3217907"/>
            <a:ext cx="1480360" cy="522245"/>
          </a:xfrm>
          <a:prstGeom prst="rect">
            <a:avLst/>
          </a:prstGeom>
          <a:solidFill>
            <a:srgbClr val="FF99CC"/>
          </a:solidFill>
          <a:ln>
            <a:solidFill>
              <a:srgbClr val="FF66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5B7A64B-15F4-79C0-2B7A-C48133F8D534}"/>
              </a:ext>
            </a:extLst>
          </p:cNvPr>
          <p:cNvSpPr txBox="1"/>
          <p:nvPr/>
        </p:nvSpPr>
        <p:spPr>
          <a:xfrm>
            <a:off x="3440995" y="3217419"/>
            <a:ext cx="1480359" cy="523220"/>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Classification de texte</a:t>
            </a:r>
          </a:p>
        </p:txBody>
      </p:sp>
      <p:sp>
        <p:nvSpPr>
          <p:cNvPr id="16" name="Rectangle 15">
            <a:extLst>
              <a:ext uri="{FF2B5EF4-FFF2-40B4-BE49-F238E27FC236}">
                <a16:creationId xmlns:a16="http://schemas.microsoft.com/office/drawing/2014/main" id="{F2B2BF8A-3FCF-2795-4939-BD29C9DBF175}"/>
              </a:ext>
            </a:extLst>
          </p:cNvPr>
          <p:cNvSpPr/>
          <p:nvPr/>
        </p:nvSpPr>
        <p:spPr>
          <a:xfrm>
            <a:off x="1877334" y="3363304"/>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ZoneTexte 16">
            <a:extLst>
              <a:ext uri="{FF2B5EF4-FFF2-40B4-BE49-F238E27FC236}">
                <a16:creationId xmlns:a16="http://schemas.microsoft.com/office/drawing/2014/main" id="{556DE3C3-98E1-3F6B-7E03-FEE0F7B962C9}"/>
              </a:ext>
            </a:extLst>
          </p:cNvPr>
          <p:cNvSpPr txBox="1"/>
          <p:nvPr/>
        </p:nvSpPr>
        <p:spPr>
          <a:xfrm>
            <a:off x="1964586" y="3436214"/>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Traduction</a:t>
            </a:r>
          </a:p>
        </p:txBody>
      </p:sp>
      <p:sp>
        <p:nvSpPr>
          <p:cNvPr id="18" name="Rectangle 17">
            <a:extLst>
              <a:ext uri="{FF2B5EF4-FFF2-40B4-BE49-F238E27FC236}">
                <a16:creationId xmlns:a16="http://schemas.microsoft.com/office/drawing/2014/main" id="{FEFD83C6-5F3A-82C3-6A83-F0BD756DDD0D}"/>
              </a:ext>
            </a:extLst>
          </p:cNvPr>
          <p:cNvSpPr/>
          <p:nvPr/>
        </p:nvSpPr>
        <p:spPr>
          <a:xfrm>
            <a:off x="2387211" y="4045132"/>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0F2DBF0F-BEFA-30A1-755D-551BB19875D8}"/>
              </a:ext>
            </a:extLst>
          </p:cNvPr>
          <p:cNvSpPr txBox="1"/>
          <p:nvPr/>
        </p:nvSpPr>
        <p:spPr>
          <a:xfrm>
            <a:off x="2474463" y="4118042"/>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Dialogue</a:t>
            </a:r>
          </a:p>
        </p:txBody>
      </p:sp>
      <p:sp>
        <p:nvSpPr>
          <p:cNvPr id="20" name="Rectangle 19">
            <a:extLst>
              <a:ext uri="{FF2B5EF4-FFF2-40B4-BE49-F238E27FC236}">
                <a16:creationId xmlns:a16="http://schemas.microsoft.com/office/drawing/2014/main" id="{A48E92ED-8F17-74FA-762E-FD800C3C64DC}"/>
              </a:ext>
            </a:extLst>
          </p:cNvPr>
          <p:cNvSpPr/>
          <p:nvPr/>
        </p:nvSpPr>
        <p:spPr>
          <a:xfrm>
            <a:off x="4073479" y="3972222"/>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id="{01C02CC5-52DF-FAC2-32A8-E81C83554B1D}"/>
              </a:ext>
            </a:extLst>
          </p:cNvPr>
          <p:cNvSpPr txBox="1"/>
          <p:nvPr/>
        </p:nvSpPr>
        <p:spPr>
          <a:xfrm>
            <a:off x="4160731" y="4045132"/>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Génération</a:t>
            </a:r>
          </a:p>
        </p:txBody>
      </p:sp>
      <p:sp>
        <p:nvSpPr>
          <p:cNvPr id="22" name="Rectangle 21">
            <a:extLst>
              <a:ext uri="{FF2B5EF4-FFF2-40B4-BE49-F238E27FC236}">
                <a16:creationId xmlns:a16="http://schemas.microsoft.com/office/drawing/2014/main" id="{691A4B54-A020-E710-7B13-76D560A4723D}"/>
              </a:ext>
            </a:extLst>
          </p:cNvPr>
          <p:cNvSpPr/>
          <p:nvPr/>
        </p:nvSpPr>
        <p:spPr>
          <a:xfrm>
            <a:off x="4202398" y="4546885"/>
            <a:ext cx="1437912"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id="{372ED627-B6C0-9A77-DEFF-A2609E8E2259}"/>
              </a:ext>
            </a:extLst>
          </p:cNvPr>
          <p:cNvSpPr txBox="1"/>
          <p:nvPr/>
        </p:nvSpPr>
        <p:spPr>
          <a:xfrm>
            <a:off x="4289650" y="4619795"/>
            <a:ext cx="1263407"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Résumé</a:t>
            </a:r>
          </a:p>
        </p:txBody>
      </p:sp>
      <p:sp>
        <p:nvSpPr>
          <p:cNvPr id="24" name="Rectangle 23">
            <a:extLst>
              <a:ext uri="{FF2B5EF4-FFF2-40B4-BE49-F238E27FC236}">
                <a16:creationId xmlns:a16="http://schemas.microsoft.com/office/drawing/2014/main" id="{0E4A604F-380D-8F21-18E4-5976DC246007}"/>
              </a:ext>
            </a:extLst>
          </p:cNvPr>
          <p:cNvSpPr/>
          <p:nvPr/>
        </p:nvSpPr>
        <p:spPr>
          <a:xfrm>
            <a:off x="5691868" y="3960488"/>
            <a:ext cx="2466219" cy="451519"/>
          </a:xfrm>
          <a:prstGeom prst="rect">
            <a:avLst/>
          </a:prstGeom>
          <a:solidFill>
            <a:schemeClr val="tx2">
              <a:lumMod val="60000"/>
              <a:lumOff val="40000"/>
            </a:schemeClr>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D152E704-4C9D-7AFC-0282-C5566F8060CE}"/>
              </a:ext>
            </a:extLst>
          </p:cNvPr>
          <p:cNvSpPr txBox="1"/>
          <p:nvPr/>
        </p:nvSpPr>
        <p:spPr>
          <a:xfrm>
            <a:off x="5779121" y="4033398"/>
            <a:ext cx="2182031" cy="307777"/>
          </a:xfrm>
          <a:prstGeom prst="rect">
            <a:avLst/>
          </a:prstGeom>
          <a:solidFill>
            <a:schemeClr val="tx2">
              <a:lumMod val="60000"/>
              <a:lumOff val="40000"/>
            </a:schemeClr>
          </a:solidFill>
          <a:ln>
            <a:noFill/>
          </a:ln>
        </p:spPr>
        <p:txBody>
          <a:bodyPr wrap="square" rtlCol="0">
            <a:spAutoFit/>
          </a:bodyPr>
          <a:lstStyle/>
          <a:p>
            <a:r>
              <a:rPr lang="fr-FR" dirty="0">
                <a:solidFill>
                  <a:schemeClr val="bg1"/>
                </a:solidFill>
                <a:latin typeface="Figtree" panose="020B0604020202020204" charset="0"/>
                <a:cs typeface="Figtree" panose="020B0604020202020204" charset="0"/>
              </a:rPr>
              <a:t>Réponse à des questions</a:t>
            </a:r>
          </a:p>
        </p:txBody>
      </p:sp>
    </p:spTree>
    <p:extLst>
      <p:ext uri="{BB962C8B-B14F-4D97-AF65-F5344CB8AC3E}">
        <p14:creationId xmlns:p14="http://schemas.microsoft.com/office/powerpoint/2010/main" val="1204563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405EFC-62CF-ED90-A1D5-7552CE39D71F}"/>
              </a:ext>
            </a:extLst>
          </p:cNvPr>
          <p:cNvSpPr>
            <a:spLocks noGrp="1"/>
          </p:cNvSpPr>
          <p:nvPr>
            <p:ph type="title"/>
          </p:nvPr>
        </p:nvSpPr>
        <p:spPr/>
        <p:txBody>
          <a:bodyPr/>
          <a:lstStyle/>
          <a:p>
            <a:r>
              <a:rPr lang="it-IT" dirty="0"/>
              <a:t>Une </a:t>
            </a:r>
            <a:r>
              <a:rPr lang="it-IT" dirty="0" err="1"/>
              <a:t>shared</a:t>
            </a:r>
            <a:r>
              <a:rPr lang="it-IT" dirty="0"/>
              <a:t> task pour </a:t>
            </a:r>
            <a:r>
              <a:rPr lang="it-IT" dirty="0" err="1"/>
              <a:t>chaque</a:t>
            </a:r>
            <a:r>
              <a:rPr lang="it-IT" dirty="0"/>
              <a:t> </a:t>
            </a:r>
            <a:r>
              <a:rPr lang="it-IT" dirty="0" err="1"/>
              <a:t>tâche</a:t>
            </a:r>
            <a:r>
              <a:rPr lang="it-IT" dirty="0"/>
              <a:t>…</a:t>
            </a:r>
            <a:endParaRPr lang="fr-FR" dirty="0"/>
          </a:p>
        </p:txBody>
      </p:sp>
      <p:sp>
        <p:nvSpPr>
          <p:cNvPr id="3" name="Sous-titre 2">
            <a:extLst>
              <a:ext uri="{FF2B5EF4-FFF2-40B4-BE49-F238E27FC236}">
                <a16:creationId xmlns:a16="http://schemas.microsoft.com/office/drawing/2014/main" id="{F27943B4-39A1-AF64-4EB9-8588D6919C22}"/>
              </a:ext>
            </a:extLst>
          </p:cNvPr>
          <p:cNvSpPr>
            <a:spLocks noGrp="1"/>
          </p:cNvSpPr>
          <p:nvPr>
            <p:ph type="subTitle" idx="1"/>
          </p:nvPr>
        </p:nvSpPr>
        <p:spPr/>
        <p:txBody>
          <a:bodyPr/>
          <a:lstStyle/>
          <a:p>
            <a:endParaRPr lang="fr-FR"/>
          </a:p>
        </p:txBody>
      </p:sp>
      <p:pic>
        <p:nvPicPr>
          <p:cNvPr id="5" name="Image 4">
            <a:extLst>
              <a:ext uri="{FF2B5EF4-FFF2-40B4-BE49-F238E27FC236}">
                <a16:creationId xmlns:a16="http://schemas.microsoft.com/office/drawing/2014/main" id="{A6713398-0324-79ED-4AB8-E050651672FE}"/>
              </a:ext>
            </a:extLst>
          </p:cNvPr>
          <p:cNvPicPr>
            <a:picLocks noChangeAspect="1"/>
          </p:cNvPicPr>
          <p:nvPr/>
        </p:nvPicPr>
        <p:blipFill rotWithShape="1">
          <a:blip r:embed="rId3"/>
          <a:srcRect t="13119"/>
          <a:stretch/>
        </p:blipFill>
        <p:spPr>
          <a:xfrm>
            <a:off x="1483241" y="1020756"/>
            <a:ext cx="6177517" cy="3792745"/>
          </a:xfrm>
          <a:prstGeom prst="rect">
            <a:avLst/>
          </a:prstGeom>
        </p:spPr>
      </p:pic>
      <p:sp>
        <p:nvSpPr>
          <p:cNvPr id="4" name="ZoneTexte 3">
            <a:extLst>
              <a:ext uri="{FF2B5EF4-FFF2-40B4-BE49-F238E27FC236}">
                <a16:creationId xmlns:a16="http://schemas.microsoft.com/office/drawing/2014/main" id="{276EEDF8-D541-F786-BD32-E4BF8732B460}"/>
              </a:ext>
            </a:extLst>
          </p:cNvPr>
          <p:cNvSpPr txBox="1"/>
          <p:nvPr/>
        </p:nvSpPr>
        <p:spPr>
          <a:xfrm>
            <a:off x="5013557" y="4813501"/>
            <a:ext cx="4130443" cy="307777"/>
          </a:xfrm>
          <a:prstGeom prst="rect">
            <a:avLst/>
          </a:prstGeom>
          <a:noFill/>
        </p:spPr>
        <p:txBody>
          <a:bodyPr wrap="square" rtlCol="0">
            <a:spAutoFit/>
          </a:bodyPr>
          <a:lstStyle/>
          <a:p>
            <a:r>
              <a:rPr lang="it-IT" dirty="0">
                <a:solidFill>
                  <a:schemeClr val="bg1"/>
                </a:solidFill>
                <a:latin typeface="Figtree" panose="020B0604020202020204" charset="0"/>
                <a:cs typeface="Figtree" panose="020B0604020202020204" charset="0"/>
              </a:rPr>
              <a:t>Image </a:t>
            </a:r>
            <a:r>
              <a:rPr lang="it-IT" dirty="0" err="1">
                <a:solidFill>
                  <a:schemeClr val="bg1"/>
                </a:solidFill>
                <a:latin typeface="Figtree" panose="020B0604020202020204" charset="0"/>
                <a:cs typeface="Figtree" panose="020B0604020202020204" charset="0"/>
              </a:rPr>
              <a:t>tirée</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du</a:t>
            </a:r>
            <a:r>
              <a:rPr lang="it-IT" dirty="0">
                <a:solidFill>
                  <a:schemeClr val="bg1"/>
                </a:solidFill>
                <a:latin typeface="Figtree" panose="020B0604020202020204" charset="0"/>
                <a:cs typeface="Figtree" panose="020B0604020202020204" charset="0"/>
              </a:rPr>
              <a:t> </a:t>
            </a:r>
            <a:r>
              <a:rPr lang="it-IT" dirty="0" err="1">
                <a:solidFill>
                  <a:schemeClr val="bg1"/>
                </a:solidFill>
                <a:latin typeface="Figtree" panose="020B0604020202020204" charset="0"/>
                <a:cs typeface="Figtree" panose="020B0604020202020204" charset="0"/>
              </a:rPr>
              <a:t>cours</a:t>
            </a:r>
            <a:r>
              <a:rPr lang="it-IT" dirty="0">
                <a:solidFill>
                  <a:schemeClr val="bg1"/>
                </a:solidFill>
                <a:latin typeface="Figtree" panose="020B0604020202020204" charset="0"/>
                <a:cs typeface="Figtree" panose="020B0604020202020204" charset="0"/>
              </a:rPr>
              <a:t> de X. </a:t>
            </a:r>
            <a:r>
              <a:rPr lang="it-IT" dirty="0" err="1">
                <a:solidFill>
                  <a:schemeClr val="bg1"/>
                </a:solidFill>
                <a:latin typeface="Figtree" panose="020B0604020202020204" charset="0"/>
                <a:cs typeface="Figtree" panose="020B0604020202020204" charset="0"/>
              </a:rPr>
              <a:t>Tannier</a:t>
            </a:r>
            <a:r>
              <a:rPr lang="it-IT" dirty="0">
                <a:solidFill>
                  <a:schemeClr val="bg1"/>
                </a:solidFill>
                <a:latin typeface="Figtree" panose="020B0604020202020204" charset="0"/>
                <a:cs typeface="Figtree" panose="020B0604020202020204" charset="0"/>
              </a:rPr>
              <a:t> – ETAL 2021</a:t>
            </a:r>
            <a:endParaRPr lang="fr-FR"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605535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6133A-0F87-4743-6177-96B4963FCF68}"/>
              </a:ext>
            </a:extLst>
          </p:cNvPr>
          <p:cNvSpPr>
            <a:spLocks noGrp="1"/>
          </p:cNvSpPr>
          <p:nvPr>
            <p:ph type="title"/>
          </p:nvPr>
        </p:nvSpPr>
        <p:spPr/>
        <p:txBody>
          <a:bodyPr/>
          <a:lstStyle/>
          <a:p>
            <a:r>
              <a:rPr lang="fr-FR" dirty="0" err="1"/>
              <a:t>Shared</a:t>
            </a:r>
            <a:r>
              <a:rPr lang="fr-FR" dirty="0"/>
              <a:t> </a:t>
            </a:r>
            <a:r>
              <a:rPr lang="fr-FR" dirty="0" err="1"/>
              <a:t>task</a:t>
            </a:r>
            <a:endParaRPr lang="fr-FR" dirty="0"/>
          </a:p>
        </p:txBody>
      </p:sp>
      <p:sp>
        <p:nvSpPr>
          <p:cNvPr id="3" name="Sous-titre 2">
            <a:extLst>
              <a:ext uri="{FF2B5EF4-FFF2-40B4-BE49-F238E27FC236}">
                <a16:creationId xmlns:a16="http://schemas.microsoft.com/office/drawing/2014/main" id="{98A9F51B-3141-C674-93D5-921B894EA6FC}"/>
              </a:ext>
            </a:extLst>
          </p:cNvPr>
          <p:cNvSpPr>
            <a:spLocks noGrp="1"/>
          </p:cNvSpPr>
          <p:nvPr>
            <p:ph type="subTitle" idx="1"/>
          </p:nvPr>
        </p:nvSpPr>
        <p:spPr>
          <a:xfrm>
            <a:off x="500555" y="1136100"/>
            <a:ext cx="8142889" cy="2871300"/>
          </a:xfrm>
        </p:spPr>
        <p:txBody>
          <a:bodyPr/>
          <a:lstStyle/>
          <a:p>
            <a:r>
              <a:rPr lang="fr-FR" dirty="0"/>
              <a:t>Campagnes qui rassemblent chercheurs et industriels</a:t>
            </a:r>
          </a:p>
          <a:p>
            <a:r>
              <a:rPr lang="fr-FR" dirty="0"/>
              <a:t>Trouver une solution à un problème commun en utilisant le même jeu de données et les mêmes métriques d’évaluation</a:t>
            </a:r>
          </a:p>
          <a:p>
            <a:endParaRPr lang="fr-FR" dirty="0"/>
          </a:p>
        </p:txBody>
      </p:sp>
      <p:pic>
        <p:nvPicPr>
          <p:cNvPr id="5" name="Image 4">
            <a:extLst>
              <a:ext uri="{FF2B5EF4-FFF2-40B4-BE49-F238E27FC236}">
                <a16:creationId xmlns:a16="http://schemas.microsoft.com/office/drawing/2014/main" id="{23F8E120-FA83-25ED-A5C3-18AAE5D49BDC}"/>
              </a:ext>
            </a:extLst>
          </p:cNvPr>
          <p:cNvPicPr>
            <a:picLocks noChangeAspect="1"/>
          </p:cNvPicPr>
          <p:nvPr/>
        </p:nvPicPr>
        <p:blipFill>
          <a:blip r:embed="rId3"/>
          <a:stretch>
            <a:fillRect/>
          </a:stretch>
        </p:blipFill>
        <p:spPr>
          <a:xfrm>
            <a:off x="5356897" y="2457450"/>
            <a:ext cx="2427434" cy="2462235"/>
          </a:xfrm>
          <a:prstGeom prst="rect">
            <a:avLst/>
          </a:prstGeom>
        </p:spPr>
      </p:pic>
      <p:sp>
        <p:nvSpPr>
          <p:cNvPr id="6" name="ZoneTexte 5">
            <a:extLst>
              <a:ext uri="{FF2B5EF4-FFF2-40B4-BE49-F238E27FC236}">
                <a16:creationId xmlns:a16="http://schemas.microsoft.com/office/drawing/2014/main" id="{85273962-681D-A1B8-434A-F33D8C0D6ECD}"/>
              </a:ext>
            </a:extLst>
          </p:cNvPr>
          <p:cNvSpPr txBox="1"/>
          <p:nvPr/>
        </p:nvSpPr>
        <p:spPr>
          <a:xfrm>
            <a:off x="1741526" y="2709217"/>
            <a:ext cx="3238688" cy="1754326"/>
          </a:xfrm>
          <a:prstGeom prst="rect">
            <a:avLst/>
          </a:prstGeom>
          <a:noFill/>
        </p:spPr>
        <p:txBody>
          <a:bodyPr wrap="square" rtlCol="0">
            <a:spAutoFit/>
          </a:bodyPr>
          <a:lstStyle/>
          <a:p>
            <a:r>
              <a:rPr lang="fr-FR" sz="1800" dirty="0" err="1">
                <a:solidFill>
                  <a:schemeClr val="bg1"/>
                </a:solidFill>
                <a:latin typeface="Figtree" panose="020B0604020202020204" charset="0"/>
                <a:cs typeface="Figtree" panose="020B0604020202020204" charset="0"/>
              </a:rPr>
              <a:t>SemEval</a:t>
            </a:r>
            <a:endParaRPr lang="fr-FR" sz="1800" dirty="0">
              <a:solidFill>
                <a:schemeClr val="bg1"/>
              </a:solidFill>
              <a:latin typeface="Figtree" panose="020B0604020202020204" charset="0"/>
              <a:cs typeface="Figtree" panose="020B0604020202020204" charset="0"/>
            </a:endParaRPr>
          </a:p>
          <a:p>
            <a:r>
              <a:rPr lang="fr-FR" sz="1800" dirty="0" err="1">
                <a:solidFill>
                  <a:schemeClr val="bg1"/>
                </a:solidFill>
                <a:latin typeface="Figtree" panose="020B0604020202020204" charset="0"/>
                <a:cs typeface="Figtree" panose="020B0604020202020204" charset="0"/>
              </a:rPr>
              <a:t>CoNLL</a:t>
            </a:r>
            <a:endParaRPr lang="fr-FR" sz="1800" dirty="0">
              <a:solidFill>
                <a:schemeClr val="bg1"/>
              </a:solidFill>
              <a:latin typeface="Figtree" panose="020B0604020202020204" charset="0"/>
              <a:cs typeface="Figtree" panose="020B0604020202020204" charset="0"/>
            </a:endParaRPr>
          </a:p>
          <a:p>
            <a:r>
              <a:rPr lang="fr-FR" sz="1800" dirty="0">
                <a:solidFill>
                  <a:schemeClr val="bg1"/>
                </a:solidFill>
                <a:latin typeface="Figtree" panose="020B0604020202020204" charset="0"/>
                <a:cs typeface="Figtree" panose="020B0604020202020204" charset="0"/>
              </a:rPr>
              <a:t>EVALITA (Italie)</a:t>
            </a:r>
          </a:p>
          <a:p>
            <a:r>
              <a:rPr lang="fr-FR" sz="1800" dirty="0">
                <a:solidFill>
                  <a:schemeClr val="bg1"/>
                </a:solidFill>
                <a:latin typeface="Figtree" panose="020B0604020202020204" charset="0"/>
                <a:cs typeface="Figtree" panose="020B0604020202020204" charset="0"/>
              </a:rPr>
              <a:t>WMT</a:t>
            </a:r>
          </a:p>
          <a:p>
            <a:r>
              <a:rPr lang="fr-FR" sz="1800" dirty="0">
                <a:solidFill>
                  <a:schemeClr val="bg1"/>
                </a:solidFill>
                <a:latin typeface="Figtree" panose="020B0604020202020204" charset="0"/>
                <a:cs typeface="Figtree" panose="020B0604020202020204" charset="0"/>
              </a:rPr>
              <a:t>CLEF</a:t>
            </a:r>
          </a:p>
          <a:p>
            <a:r>
              <a:rPr lang="fr-FR" sz="1800" dirty="0">
                <a:solidFill>
                  <a:schemeClr val="bg1"/>
                </a:solidFill>
                <a:latin typeface="Figtree" panose="020B0604020202020204" charset="0"/>
                <a:cs typeface="Figtree" panose="020B0604020202020204" charset="0"/>
              </a:rPr>
              <a:t>DEFT fouille de texte (France)</a:t>
            </a:r>
            <a:endParaRPr lang="fr-FR" dirty="0">
              <a:solidFill>
                <a:schemeClr val="bg1"/>
              </a:solidFill>
              <a:latin typeface="Figtree" panose="020B0604020202020204" charset="0"/>
              <a:cs typeface="Figtree" panose="020B0604020202020204" charset="0"/>
            </a:endParaRPr>
          </a:p>
        </p:txBody>
      </p:sp>
    </p:spTree>
    <p:extLst>
      <p:ext uri="{BB962C8B-B14F-4D97-AF65-F5344CB8AC3E}">
        <p14:creationId xmlns:p14="http://schemas.microsoft.com/office/powerpoint/2010/main" val="19706802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2FC13E7-BACE-66E2-B078-64A8FE7C71AF}"/>
              </a:ext>
            </a:extLst>
          </p:cNvPr>
          <p:cNvSpPr>
            <a:spLocks noGrp="1"/>
          </p:cNvSpPr>
          <p:nvPr>
            <p:ph type="subTitle" idx="1"/>
          </p:nvPr>
        </p:nvSpPr>
        <p:spPr>
          <a:xfrm>
            <a:off x="6763407" y="4264573"/>
            <a:ext cx="2278117" cy="243012"/>
          </a:xfrm>
        </p:spPr>
        <p:txBody>
          <a:bodyPr/>
          <a:lstStyle/>
          <a:p>
            <a:r>
              <a:rPr lang="fr-FR" dirty="0" err="1"/>
              <a:t>Paroubek</a:t>
            </a:r>
            <a:r>
              <a:rPr lang="fr-FR" dirty="0"/>
              <a:t> et al., 2007</a:t>
            </a:r>
          </a:p>
        </p:txBody>
      </p:sp>
      <p:pic>
        <p:nvPicPr>
          <p:cNvPr id="5" name="Image 4">
            <a:extLst>
              <a:ext uri="{FF2B5EF4-FFF2-40B4-BE49-F238E27FC236}">
                <a16:creationId xmlns:a16="http://schemas.microsoft.com/office/drawing/2014/main" id="{1EC8810A-0203-078D-E611-61D5763EBE35}"/>
              </a:ext>
            </a:extLst>
          </p:cNvPr>
          <p:cNvPicPr>
            <a:picLocks noChangeAspect="1"/>
          </p:cNvPicPr>
          <p:nvPr/>
        </p:nvPicPr>
        <p:blipFill>
          <a:blip r:embed="rId2"/>
          <a:stretch>
            <a:fillRect/>
          </a:stretch>
        </p:blipFill>
        <p:spPr>
          <a:xfrm>
            <a:off x="2649460" y="0"/>
            <a:ext cx="3845080" cy="5143500"/>
          </a:xfrm>
          <a:prstGeom prst="rect">
            <a:avLst/>
          </a:prstGeom>
        </p:spPr>
      </p:pic>
    </p:spTree>
    <p:extLst>
      <p:ext uri="{BB962C8B-B14F-4D97-AF65-F5344CB8AC3E}">
        <p14:creationId xmlns:p14="http://schemas.microsoft.com/office/powerpoint/2010/main" val="19182861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7D67CEB-E9ED-4293-1941-3356C4295EBF}"/>
              </a:ext>
            </a:extLst>
          </p:cNvPr>
          <p:cNvSpPr>
            <a:spLocks noGrp="1"/>
          </p:cNvSpPr>
          <p:nvPr>
            <p:ph type="title"/>
          </p:nvPr>
        </p:nvSpPr>
        <p:spPr/>
        <p:txBody>
          <a:bodyPr/>
          <a:lstStyle/>
          <a:p>
            <a:r>
              <a:rPr lang="fr-FR" dirty="0"/>
              <a:t>L’importance des campagnes d’évaluation…</a:t>
            </a:r>
          </a:p>
        </p:txBody>
      </p:sp>
      <p:sp>
        <p:nvSpPr>
          <p:cNvPr id="3" name="Sous-titre 2">
            <a:extLst>
              <a:ext uri="{FF2B5EF4-FFF2-40B4-BE49-F238E27FC236}">
                <a16:creationId xmlns:a16="http://schemas.microsoft.com/office/drawing/2014/main" id="{AE563886-C253-031E-59B9-E1386686259D}"/>
              </a:ext>
            </a:extLst>
          </p:cNvPr>
          <p:cNvSpPr>
            <a:spLocks noGrp="1"/>
          </p:cNvSpPr>
          <p:nvPr>
            <p:ph type="subTitle" idx="1"/>
          </p:nvPr>
        </p:nvSpPr>
        <p:spPr>
          <a:xfrm>
            <a:off x="1960350" y="1715112"/>
            <a:ext cx="5223300" cy="2871300"/>
          </a:xfrm>
        </p:spPr>
        <p:txBody>
          <a:bodyPr/>
          <a:lstStyle/>
          <a:p>
            <a:r>
              <a:rPr lang="fr-FR" dirty="0"/>
              <a:t>Permettent de faire avancer la recherche sur des thématiques spécifiques</a:t>
            </a:r>
          </a:p>
          <a:p>
            <a:endParaRPr lang="fr-FR" dirty="0"/>
          </a:p>
        </p:txBody>
      </p:sp>
      <p:sp>
        <p:nvSpPr>
          <p:cNvPr id="4" name="Sous-titre 2">
            <a:extLst>
              <a:ext uri="{FF2B5EF4-FFF2-40B4-BE49-F238E27FC236}">
                <a16:creationId xmlns:a16="http://schemas.microsoft.com/office/drawing/2014/main" id="{CEB434BA-082B-CE84-3620-405507D3ADB7}"/>
              </a:ext>
            </a:extLst>
          </p:cNvPr>
          <p:cNvSpPr txBox="1">
            <a:spLocks/>
          </p:cNvSpPr>
          <p:nvPr/>
        </p:nvSpPr>
        <p:spPr>
          <a:xfrm>
            <a:off x="6150383" y="4695444"/>
            <a:ext cx="2278117" cy="2430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Nunito Light"/>
              <a:buChar char="●"/>
              <a:defRPr sz="16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lt1"/>
                </a:solidFill>
                <a:latin typeface="Figtree"/>
                <a:ea typeface="Figtree"/>
                <a:cs typeface="Figtree"/>
                <a:sym typeface="Figtree"/>
              </a:defRPr>
            </a:lvl9pPr>
          </a:lstStyle>
          <a:p>
            <a:r>
              <a:rPr lang="fr-FR" dirty="0"/>
              <a:t>Nissim et al., 2017</a:t>
            </a:r>
          </a:p>
        </p:txBody>
      </p:sp>
    </p:spTree>
    <p:extLst>
      <p:ext uri="{BB962C8B-B14F-4D97-AF65-F5344CB8AC3E}">
        <p14:creationId xmlns:p14="http://schemas.microsoft.com/office/powerpoint/2010/main" val="1685552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08EB79-8EB5-9C07-A625-E752377EB068}"/>
              </a:ext>
            </a:extLst>
          </p:cNvPr>
          <p:cNvSpPr>
            <a:spLocks noGrp="1"/>
          </p:cNvSpPr>
          <p:nvPr>
            <p:ph type="title"/>
          </p:nvPr>
        </p:nvSpPr>
        <p:spPr>
          <a:xfrm>
            <a:off x="1284000" y="588670"/>
            <a:ext cx="6576000" cy="1039800"/>
          </a:xfrm>
        </p:spPr>
        <p:txBody>
          <a:bodyPr/>
          <a:lstStyle/>
          <a:p>
            <a:r>
              <a:rPr lang="it-IT" dirty="0"/>
              <a:t>Corpus</a:t>
            </a:r>
            <a:endParaRPr lang="fr-FR" dirty="0"/>
          </a:p>
        </p:txBody>
      </p:sp>
      <p:sp>
        <p:nvSpPr>
          <p:cNvPr id="4" name="Google Shape;1552;p38">
            <a:extLst>
              <a:ext uri="{FF2B5EF4-FFF2-40B4-BE49-F238E27FC236}">
                <a16:creationId xmlns:a16="http://schemas.microsoft.com/office/drawing/2014/main" id="{6C24FC35-7034-ED02-A81A-E8BA52F05569}"/>
              </a:ext>
            </a:extLst>
          </p:cNvPr>
          <p:cNvSpPr txBox="1">
            <a:spLocks/>
          </p:cNvSpPr>
          <p:nvPr/>
        </p:nvSpPr>
        <p:spPr>
          <a:xfrm>
            <a:off x="1284000" y="-382337"/>
            <a:ext cx="6576000" cy="1039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9600"/>
              <a:buFont typeface="MuseoModerno"/>
              <a:buNone/>
              <a:defRPr sz="60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9600"/>
              <a:buFont typeface="MuseoModerno"/>
              <a:buNone/>
              <a:defRPr sz="9600" b="1" i="0" u="none" strike="noStrike" cap="none">
                <a:solidFill>
                  <a:schemeClr val="dk1"/>
                </a:solidFill>
                <a:latin typeface="MuseoModerno"/>
                <a:ea typeface="MuseoModerno"/>
                <a:cs typeface="MuseoModerno"/>
                <a:sym typeface="MuseoModerno"/>
              </a:defRPr>
            </a:lvl9pPr>
          </a:lstStyle>
          <a:p>
            <a:r>
              <a:rPr lang="fr-FR" sz="2400" dirty="0"/>
              <a:t>Période statistique</a:t>
            </a:r>
          </a:p>
        </p:txBody>
      </p:sp>
      <p:sp>
        <p:nvSpPr>
          <p:cNvPr id="5" name="ZoneTexte 4">
            <a:extLst>
              <a:ext uri="{FF2B5EF4-FFF2-40B4-BE49-F238E27FC236}">
                <a16:creationId xmlns:a16="http://schemas.microsoft.com/office/drawing/2014/main" id="{97834BAA-B30C-5EEC-FFF0-3D3B76F9F032}"/>
              </a:ext>
            </a:extLst>
          </p:cNvPr>
          <p:cNvSpPr txBox="1"/>
          <p:nvPr/>
        </p:nvSpPr>
        <p:spPr>
          <a:xfrm>
            <a:off x="1028698" y="1566312"/>
            <a:ext cx="7086600" cy="923330"/>
          </a:xfrm>
          <a:prstGeom prst="rect">
            <a:avLst/>
          </a:prstGeom>
          <a:noFill/>
        </p:spPr>
        <p:txBody>
          <a:bodyPr wrap="square" rtlCol="0">
            <a:spAutoFit/>
          </a:bodyPr>
          <a:lstStyle/>
          <a:p>
            <a:r>
              <a:rPr lang="fr-FR" sz="1800" b="1" dirty="0" err="1">
                <a:solidFill>
                  <a:schemeClr val="bg1"/>
                </a:solidFill>
                <a:latin typeface="Figtree" panose="020B0604020202020204" charset="0"/>
                <a:cs typeface="Figtree" panose="020B0604020202020204" charset="0"/>
              </a:rPr>
              <a:t>CoNLL</a:t>
            </a:r>
            <a:r>
              <a:rPr lang="fr-FR" sz="1800" b="1" dirty="0">
                <a:solidFill>
                  <a:schemeClr val="bg1"/>
                </a:solidFill>
                <a:latin typeface="Figtree" panose="020B0604020202020204" charset="0"/>
                <a:cs typeface="Figtree" panose="020B0604020202020204" charset="0"/>
              </a:rPr>
              <a:t> – </a:t>
            </a:r>
            <a:r>
              <a:rPr lang="fr-FR" sz="1800" b="1" dirty="0" err="1">
                <a:solidFill>
                  <a:schemeClr val="bg1"/>
                </a:solidFill>
                <a:latin typeface="Figtree" panose="020B0604020202020204" charset="0"/>
                <a:cs typeface="Figtree" panose="020B0604020202020204" charset="0"/>
              </a:rPr>
              <a:t>Computational</a:t>
            </a:r>
            <a:r>
              <a:rPr lang="fr-FR" sz="1800" b="1" dirty="0">
                <a:solidFill>
                  <a:schemeClr val="bg1"/>
                </a:solidFill>
                <a:latin typeface="Figtree" panose="020B0604020202020204" charset="0"/>
                <a:cs typeface="Figtree" panose="020B0604020202020204" charset="0"/>
              </a:rPr>
              <a:t> Natural </a:t>
            </a:r>
            <a:r>
              <a:rPr lang="fr-FR" sz="1800" b="1" dirty="0" err="1">
                <a:solidFill>
                  <a:schemeClr val="bg1"/>
                </a:solidFill>
                <a:latin typeface="Figtree" panose="020B0604020202020204" charset="0"/>
                <a:cs typeface="Figtree" panose="020B0604020202020204" charset="0"/>
              </a:rPr>
              <a:t>Language</a:t>
            </a:r>
            <a:r>
              <a:rPr lang="fr-FR" sz="1800" b="1" dirty="0">
                <a:solidFill>
                  <a:schemeClr val="bg1"/>
                </a:solidFill>
                <a:latin typeface="Figtree" panose="020B0604020202020204" charset="0"/>
                <a:cs typeface="Figtree" panose="020B0604020202020204" charset="0"/>
              </a:rPr>
              <a:t> Learning</a:t>
            </a:r>
          </a:p>
          <a:p>
            <a:r>
              <a:rPr lang="fr-FR" sz="1800" b="1" dirty="0" err="1">
                <a:solidFill>
                  <a:schemeClr val="bg1"/>
                </a:solidFill>
                <a:latin typeface="Figtree" panose="020B0604020202020204" charset="0"/>
                <a:cs typeface="Figtree" panose="020B0604020202020204" charset="0"/>
              </a:rPr>
              <a:t>Shared</a:t>
            </a:r>
            <a:r>
              <a:rPr lang="fr-FR" sz="1800" b="1" dirty="0">
                <a:solidFill>
                  <a:schemeClr val="bg1"/>
                </a:solidFill>
                <a:latin typeface="Figtree" panose="020B0604020202020204" charset="0"/>
                <a:cs typeface="Figtree" panose="020B0604020202020204" charset="0"/>
              </a:rPr>
              <a:t> </a:t>
            </a:r>
            <a:r>
              <a:rPr lang="fr-FR" sz="1800" b="1" dirty="0" err="1">
                <a:solidFill>
                  <a:schemeClr val="bg1"/>
                </a:solidFill>
                <a:latin typeface="Figtree" panose="020B0604020202020204" charset="0"/>
                <a:cs typeface="Figtree" panose="020B0604020202020204" charset="0"/>
              </a:rPr>
              <a:t>Task</a:t>
            </a:r>
            <a:r>
              <a:rPr lang="fr-FR" sz="1800" b="1" dirty="0">
                <a:solidFill>
                  <a:schemeClr val="bg1"/>
                </a:solidFill>
                <a:latin typeface="Figtree" panose="020B0604020202020204" charset="0"/>
                <a:cs typeface="Figtree" panose="020B0604020202020204" charset="0"/>
              </a:rPr>
              <a:t> </a:t>
            </a:r>
            <a:r>
              <a:rPr lang="fr-FR" sz="1800" b="1" dirty="0">
                <a:solidFill>
                  <a:schemeClr val="bg1"/>
                </a:solidFill>
                <a:latin typeface="Figtree" panose="020B0604020202020204" charset="0"/>
                <a:cs typeface="Figtree" panose="020B0604020202020204" charset="0"/>
                <a:sym typeface="Wingdings" panose="05000000000000000000" pitchFamily="2" charset="2"/>
              </a:rPr>
              <a:t> format(s) de donnée structuré(s) très répandu(s) et utilisé(s)</a:t>
            </a:r>
            <a:endParaRPr lang="fr-FR" sz="1800" b="1" dirty="0">
              <a:solidFill>
                <a:schemeClr val="bg1"/>
              </a:solidFill>
              <a:latin typeface="Figtree" panose="020B0604020202020204" charset="0"/>
              <a:cs typeface="Figtree" panose="020B0604020202020204" charset="0"/>
            </a:endParaRPr>
          </a:p>
        </p:txBody>
      </p:sp>
      <p:sp>
        <p:nvSpPr>
          <p:cNvPr id="8" name="ZoneTexte 7">
            <a:extLst>
              <a:ext uri="{FF2B5EF4-FFF2-40B4-BE49-F238E27FC236}">
                <a16:creationId xmlns:a16="http://schemas.microsoft.com/office/drawing/2014/main" id="{C21950E7-1972-FB76-F591-39D73F9A3929}"/>
              </a:ext>
            </a:extLst>
          </p:cNvPr>
          <p:cNvSpPr txBox="1"/>
          <p:nvPr/>
        </p:nvSpPr>
        <p:spPr>
          <a:xfrm>
            <a:off x="5055900" y="4694464"/>
            <a:ext cx="3991798" cy="307777"/>
          </a:xfrm>
          <a:prstGeom prst="rect">
            <a:avLst/>
          </a:prstGeom>
          <a:noFill/>
        </p:spPr>
        <p:txBody>
          <a:bodyPr wrap="none" rtlCol="0">
            <a:spAutoFit/>
          </a:bodyPr>
          <a:lstStyle/>
          <a:p>
            <a:r>
              <a:rPr lang="fr-FR" dirty="0">
                <a:latin typeface="Figtree" panose="020B0604020202020204" charset="0"/>
                <a:cs typeface="Figtree" panose="020B0604020202020204" charset="0"/>
                <a:hlinkClick r:id="rId3"/>
              </a:rPr>
              <a:t>https://universaldependencies.org/format.html</a:t>
            </a:r>
            <a:r>
              <a:rPr lang="fr-FR" dirty="0">
                <a:latin typeface="Figtree" panose="020B0604020202020204" charset="0"/>
                <a:cs typeface="Figtree" panose="020B0604020202020204" charset="0"/>
              </a:rPr>
              <a:t> </a:t>
            </a:r>
          </a:p>
        </p:txBody>
      </p:sp>
      <p:pic>
        <p:nvPicPr>
          <p:cNvPr id="10" name="Image 9">
            <a:extLst>
              <a:ext uri="{FF2B5EF4-FFF2-40B4-BE49-F238E27FC236}">
                <a16:creationId xmlns:a16="http://schemas.microsoft.com/office/drawing/2014/main" id="{A9809EE4-8F1C-6F84-97AF-5600E780B120}"/>
              </a:ext>
            </a:extLst>
          </p:cNvPr>
          <p:cNvPicPr>
            <a:picLocks noChangeAspect="1"/>
          </p:cNvPicPr>
          <p:nvPr/>
        </p:nvPicPr>
        <p:blipFill rotWithShape="1">
          <a:blip r:embed="rId4"/>
          <a:srcRect t="3824" r="15482" b="3710"/>
          <a:stretch/>
        </p:blipFill>
        <p:spPr>
          <a:xfrm>
            <a:off x="357186" y="3249706"/>
            <a:ext cx="8429625" cy="1301348"/>
          </a:xfrm>
          <a:prstGeom prst="rect">
            <a:avLst/>
          </a:prstGeom>
        </p:spPr>
      </p:pic>
    </p:spTree>
    <p:extLst>
      <p:ext uri="{BB962C8B-B14F-4D97-AF65-F5344CB8AC3E}">
        <p14:creationId xmlns:p14="http://schemas.microsoft.com/office/powerpoint/2010/main" val="13999499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350054-3550-BF1E-DA78-20CEA20EF198}"/>
              </a:ext>
            </a:extLst>
          </p:cNvPr>
          <p:cNvSpPr>
            <a:spLocks noGrp="1"/>
          </p:cNvSpPr>
          <p:nvPr>
            <p:ph type="title"/>
          </p:nvPr>
        </p:nvSpPr>
        <p:spPr>
          <a:xfrm>
            <a:off x="1284000" y="659427"/>
            <a:ext cx="6576000" cy="1039800"/>
          </a:xfrm>
        </p:spPr>
        <p:txBody>
          <a:bodyPr/>
          <a:lstStyle/>
          <a:p>
            <a:r>
              <a:rPr lang="it-IT" sz="4400" dirty="0" err="1"/>
              <a:t>Annotation</a:t>
            </a:r>
            <a:r>
              <a:rPr lang="it-IT" sz="4400" dirty="0"/>
              <a:t> </a:t>
            </a:r>
            <a:br>
              <a:rPr lang="it-IT" sz="4400" dirty="0"/>
            </a:br>
            <a:r>
              <a:rPr lang="it-IT" sz="4400" dirty="0"/>
              <a:t>de corpus</a:t>
            </a:r>
            <a:endParaRPr lang="fr-FR" sz="4400" dirty="0"/>
          </a:p>
        </p:txBody>
      </p:sp>
      <p:sp>
        <p:nvSpPr>
          <p:cNvPr id="3" name="Sous-titre 2">
            <a:extLst>
              <a:ext uri="{FF2B5EF4-FFF2-40B4-BE49-F238E27FC236}">
                <a16:creationId xmlns:a16="http://schemas.microsoft.com/office/drawing/2014/main" id="{D86E5CC6-E798-F4CB-9442-C03AD741BE23}"/>
              </a:ext>
            </a:extLst>
          </p:cNvPr>
          <p:cNvSpPr>
            <a:spLocks noGrp="1"/>
          </p:cNvSpPr>
          <p:nvPr>
            <p:ph type="subTitle" idx="1"/>
          </p:nvPr>
        </p:nvSpPr>
        <p:spPr>
          <a:xfrm>
            <a:off x="1226850" y="1699226"/>
            <a:ext cx="6576000" cy="652087"/>
          </a:xfrm>
        </p:spPr>
        <p:txBody>
          <a:bodyPr/>
          <a:lstStyle/>
          <a:p>
            <a:r>
              <a:rPr lang="fr-FR" dirty="0"/>
              <a:t>Segmenter un texte en plusieurs sous-unités et associer une étiquette aux unités qui nous intéresse traiter</a:t>
            </a:r>
          </a:p>
        </p:txBody>
      </p:sp>
      <p:sp>
        <p:nvSpPr>
          <p:cNvPr id="4" name="ZoneTexte 3">
            <a:extLst>
              <a:ext uri="{FF2B5EF4-FFF2-40B4-BE49-F238E27FC236}">
                <a16:creationId xmlns:a16="http://schemas.microsoft.com/office/drawing/2014/main" id="{A5EE6664-9369-4EBE-F89D-50E1F2E3D8C3}"/>
              </a:ext>
            </a:extLst>
          </p:cNvPr>
          <p:cNvSpPr txBox="1"/>
          <p:nvPr/>
        </p:nvSpPr>
        <p:spPr>
          <a:xfrm>
            <a:off x="1714500" y="2906487"/>
            <a:ext cx="2449286" cy="95410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Annoter tous les tokens d’un texte et associer une ou plusieurs étiquettes à chaque token</a:t>
            </a:r>
          </a:p>
        </p:txBody>
      </p:sp>
      <p:sp>
        <p:nvSpPr>
          <p:cNvPr id="5" name="ZoneTexte 4">
            <a:extLst>
              <a:ext uri="{FF2B5EF4-FFF2-40B4-BE49-F238E27FC236}">
                <a16:creationId xmlns:a16="http://schemas.microsoft.com/office/drawing/2014/main" id="{3257A237-3E2D-FEF8-8338-7FEB0D36187F}"/>
              </a:ext>
            </a:extLst>
          </p:cNvPr>
          <p:cNvSpPr txBox="1"/>
          <p:nvPr/>
        </p:nvSpPr>
        <p:spPr>
          <a:xfrm>
            <a:off x="4963886" y="2906487"/>
            <a:ext cx="2449286" cy="954107"/>
          </a:xfrm>
          <a:prstGeom prst="rect">
            <a:avLst/>
          </a:prstGeom>
          <a:noFill/>
        </p:spPr>
        <p:txBody>
          <a:bodyPr wrap="square" rtlCol="0">
            <a:spAutoFit/>
          </a:bodyPr>
          <a:lstStyle/>
          <a:p>
            <a:r>
              <a:rPr lang="fr-FR" dirty="0">
                <a:solidFill>
                  <a:schemeClr val="bg1"/>
                </a:solidFill>
                <a:latin typeface="Figtree" panose="020B0604020202020204" charset="0"/>
                <a:cs typeface="Figtree" panose="020B0604020202020204" charset="0"/>
              </a:rPr>
              <a:t>Délimiter des tokens ou suite de tokens dans les textes et leur associer des étiquettes</a:t>
            </a:r>
          </a:p>
        </p:txBody>
      </p:sp>
      <p:sp>
        <p:nvSpPr>
          <p:cNvPr id="6" name="ZoneTexte 5">
            <a:extLst>
              <a:ext uri="{FF2B5EF4-FFF2-40B4-BE49-F238E27FC236}">
                <a16:creationId xmlns:a16="http://schemas.microsoft.com/office/drawing/2014/main" id="{F24AD3D8-300E-FB23-F811-AD5586AD34BA}"/>
              </a:ext>
            </a:extLst>
          </p:cNvPr>
          <p:cNvSpPr txBox="1"/>
          <p:nvPr/>
        </p:nvSpPr>
        <p:spPr>
          <a:xfrm>
            <a:off x="1714500" y="4309629"/>
            <a:ext cx="2449286" cy="307777"/>
          </a:xfrm>
          <a:prstGeom prst="rect">
            <a:avLst/>
          </a:prstGeom>
          <a:noFill/>
        </p:spPr>
        <p:txBody>
          <a:bodyPr wrap="square" rtlCol="0">
            <a:spAutoFit/>
          </a:bodyPr>
          <a:lstStyle/>
          <a:p>
            <a:pPr algn="ctr"/>
            <a:r>
              <a:rPr lang="fr-FR" dirty="0">
                <a:solidFill>
                  <a:schemeClr val="bg1"/>
                </a:solidFill>
                <a:latin typeface="Figtree" panose="020B0604020202020204" charset="0"/>
                <a:cs typeface="Figtree" panose="020B0604020202020204" charset="0"/>
              </a:rPr>
              <a:t>POS-tagging</a:t>
            </a:r>
          </a:p>
        </p:txBody>
      </p:sp>
      <p:sp>
        <p:nvSpPr>
          <p:cNvPr id="7" name="ZoneTexte 6">
            <a:extLst>
              <a:ext uri="{FF2B5EF4-FFF2-40B4-BE49-F238E27FC236}">
                <a16:creationId xmlns:a16="http://schemas.microsoft.com/office/drawing/2014/main" id="{8D82AC81-F404-C31C-D6A0-65D0FA9E7CFE}"/>
              </a:ext>
            </a:extLst>
          </p:cNvPr>
          <p:cNvSpPr txBox="1"/>
          <p:nvPr/>
        </p:nvSpPr>
        <p:spPr>
          <a:xfrm>
            <a:off x="5034643" y="4254360"/>
            <a:ext cx="2057400" cy="523220"/>
          </a:xfrm>
          <a:prstGeom prst="rect">
            <a:avLst/>
          </a:prstGeom>
          <a:noFill/>
        </p:spPr>
        <p:txBody>
          <a:bodyPr wrap="square" rtlCol="0">
            <a:spAutoFit/>
          </a:bodyPr>
          <a:lstStyle/>
          <a:p>
            <a:pPr algn="ctr"/>
            <a:r>
              <a:rPr lang="fr-FR" dirty="0">
                <a:solidFill>
                  <a:schemeClr val="bg1"/>
                </a:solidFill>
                <a:latin typeface="Figtree" panose="020B0604020202020204" charset="0"/>
                <a:cs typeface="Figtree" panose="020B0604020202020204" charset="0"/>
              </a:rPr>
              <a:t>Entités nommées</a:t>
            </a:r>
          </a:p>
          <a:p>
            <a:pPr algn="ctr"/>
            <a:r>
              <a:rPr lang="fr-FR" dirty="0">
                <a:solidFill>
                  <a:schemeClr val="bg1"/>
                </a:solidFill>
                <a:latin typeface="Figtree" panose="020B0604020202020204" charset="0"/>
                <a:cs typeface="Figtree" panose="020B0604020202020204" charset="0"/>
              </a:rPr>
              <a:t>Coréférence</a:t>
            </a:r>
          </a:p>
        </p:txBody>
      </p:sp>
      <p:cxnSp>
        <p:nvCxnSpPr>
          <p:cNvPr id="9" name="Connecteur droit avec flèche 8">
            <a:extLst>
              <a:ext uri="{FF2B5EF4-FFF2-40B4-BE49-F238E27FC236}">
                <a16:creationId xmlns:a16="http://schemas.microsoft.com/office/drawing/2014/main" id="{DF28AB1B-BFBB-F5CE-29FE-312F2EC07217}"/>
              </a:ext>
            </a:extLst>
          </p:cNvPr>
          <p:cNvCxnSpPr>
            <a:cxnSpLocks/>
            <a:stCxn id="3" idx="2"/>
            <a:endCxn id="4" idx="0"/>
          </p:cNvCxnSpPr>
          <p:nvPr/>
        </p:nvCxnSpPr>
        <p:spPr>
          <a:xfrm flipH="1">
            <a:off x="2939143" y="2351313"/>
            <a:ext cx="1575707" cy="555174"/>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9F1B6C9-89C7-63CC-825E-EABE6EF447E9}"/>
              </a:ext>
            </a:extLst>
          </p:cNvPr>
          <p:cNvCxnSpPr>
            <a:cxnSpLocks/>
            <a:stCxn id="3" idx="2"/>
            <a:endCxn id="5" idx="0"/>
          </p:cNvCxnSpPr>
          <p:nvPr/>
        </p:nvCxnSpPr>
        <p:spPr>
          <a:xfrm>
            <a:off x="4514850" y="2351313"/>
            <a:ext cx="1673679" cy="555174"/>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357192D0-93EC-A068-A8F4-8B680770C03C}"/>
              </a:ext>
            </a:extLst>
          </p:cNvPr>
          <p:cNvCxnSpPr>
            <a:cxnSpLocks/>
            <a:endCxn id="6" idx="0"/>
          </p:cNvCxnSpPr>
          <p:nvPr/>
        </p:nvCxnSpPr>
        <p:spPr>
          <a:xfrm>
            <a:off x="2939143" y="3876922"/>
            <a:ext cx="0" cy="432707"/>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2DAA10F8-FE30-1A3B-506A-BC0F240E330B}"/>
              </a:ext>
            </a:extLst>
          </p:cNvPr>
          <p:cNvCxnSpPr>
            <a:cxnSpLocks/>
          </p:cNvCxnSpPr>
          <p:nvPr/>
        </p:nvCxnSpPr>
        <p:spPr>
          <a:xfrm>
            <a:off x="6063343" y="3821653"/>
            <a:ext cx="0" cy="432707"/>
          </a:xfrm>
          <a:prstGeom prst="straightConnector1">
            <a:avLst/>
          </a:prstGeom>
          <a:ln w="28575">
            <a:solidFill>
              <a:srgbClr val="FF99CC"/>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37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EF3F2C-181D-F562-8E0A-F8748DD70C26}"/>
              </a:ext>
            </a:extLst>
          </p:cNvPr>
          <p:cNvSpPr>
            <a:spLocks noGrp="1"/>
          </p:cNvSpPr>
          <p:nvPr>
            <p:ph type="title"/>
          </p:nvPr>
        </p:nvSpPr>
        <p:spPr>
          <a:xfrm>
            <a:off x="720000" y="249083"/>
            <a:ext cx="7704000" cy="572700"/>
          </a:xfrm>
        </p:spPr>
        <p:txBody>
          <a:bodyPr/>
          <a:lstStyle/>
          <a:p>
            <a:r>
              <a:rPr lang="fr-FR" dirty="0"/>
              <a:t>Industries de la langue</a:t>
            </a:r>
          </a:p>
        </p:txBody>
      </p:sp>
      <p:sp>
        <p:nvSpPr>
          <p:cNvPr id="3" name="ZoneTexte 2">
            <a:extLst>
              <a:ext uri="{FF2B5EF4-FFF2-40B4-BE49-F238E27FC236}">
                <a16:creationId xmlns:a16="http://schemas.microsoft.com/office/drawing/2014/main" id="{B354909E-15EE-75A8-D4A7-EAF4911395B0}"/>
              </a:ext>
            </a:extLst>
          </p:cNvPr>
          <p:cNvSpPr txBox="1"/>
          <p:nvPr/>
        </p:nvSpPr>
        <p:spPr>
          <a:xfrm>
            <a:off x="619792" y="988516"/>
            <a:ext cx="7633821" cy="3877985"/>
          </a:xfrm>
          <a:prstGeom prst="rect">
            <a:avLst/>
          </a:prstGeom>
          <a:noFill/>
        </p:spPr>
        <p:txBody>
          <a:bodyPr wrap="none" rtlCol="0">
            <a:spAutoFit/>
          </a:bodyPr>
          <a:lstStyle/>
          <a:p>
            <a:r>
              <a:rPr lang="fr-FR" altLang="fr-FR" sz="1600" dirty="0">
                <a:solidFill>
                  <a:schemeClr val="bg1"/>
                </a:solidFill>
                <a:latin typeface="Figtree" panose="020B0604020202020204" charset="0"/>
              </a:rPr>
              <a:t>Traducteurs automatiques, dictionnaires informatisées, correcteurs automatiques</a:t>
            </a:r>
          </a:p>
          <a:p>
            <a:r>
              <a:rPr lang="fr-FR" altLang="fr-FR" sz="1600" dirty="0">
                <a:solidFill>
                  <a:schemeClr val="bg1"/>
                </a:solidFill>
                <a:latin typeface="Figtree" panose="020B0604020202020204" charset="0"/>
              </a:rPr>
              <a:t>Prédiction de mots</a:t>
            </a:r>
          </a:p>
          <a:p>
            <a:r>
              <a:rPr lang="fr-FR" altLang="fr-FR" sz="1600" dirty="0">
                <a:solidFill>
                  <a:schemeClr val="bg1"/>
                </a:solidFill>
                <a:latin typeface="Figtree" panose="020B0604020202020204" charset="0"/>
              </a:rPr>
              <a:t>Moteurs de recherche</a:t>
            </a:r>
          </a:p>
          <a:p>
            <a:r>
              <a:rPr lang="fr-FR" altLang="fr-FR" sz="1600" i="1" dirty="0" err="1">
                <a:solidFill>
                  <a:schemeClr val="bg1"/>
                </a:solidFill>
                <a:latin typeface="Figtree" panose="020B0604020202020204" charset="0"/>
              </a:rPr>
              <a:t>Recommender</a:t>
            </a:r>
            <a:r>
              <a:rPr lang="fr-FR" altLang="fr-FR" sz="1600" i="1" dirty="0">
                <a:solidFill>
                  <a:schemeClr val="bg1"/>
                </a:solidFill>
                <a:latin typeface="Figtree" panose="020B0604020202020204" charset="0"/>
              </a:rPr>
              <a:t> </a:t>
            </a:r>
            <a:r>
              <a:rPr lang="fr-FR" altLang="fr-FR" sz="1600" i="1" dirty="0" err="1">
                <a:solidFill>
                  <a:schemeClr val="bg1"/>
                </a:solidFill>
                <a:latin typeface="Figtree" panose="020B0604020202020204" charset="0"/>
              </a:rPr>
              <a:t>systems</a:t>
            </a:r>
            <a:endParaRPr lang="fr-FR" altLang="fr-FR" sz="1600" i="1" dirty="0">
              <a:solidFill>
                <a:schemeClr val="bg1"/>
              </a:solidFill>
              <a:latin typeface="Figtree" panose="020B0604020202020204" charset="0"/>
            </a:endParaRPr>
          </a:p>
          <a:p>
            <a:r>
              <a:rPr lang="fr-FR" altLang="fr-FR" sz="1600" dirty="0">
                <a:solidFill>
                  <a:schemeClr val="bg1"/>
                </a:solidFill>
                <a:latin typeface="Figtree" panose="020B0604020202020204" charset="0"/>
              </a:rPr>
              <a:t>Classification automatique des informations</a:t>
            </a:r>
          </a:p>
          <a:p>
            <a:r>
              <a:rPr lang="fr-FR" altLang="fr-FR" sz="1600" dirty="0">
                <a:solidFill>
                  <a:schemeClr val="bg1"/>
                </a:solidFill>
                <a:latin typeface="Figtree" panose="020B0604020202020204" charset="0"/>
              </a:rPr>
              <a:t>Recherche d’informations</a:t>
            </a:r>
          </a:p>
          <a:p>
            <a:r>
              <a:rPr lang="fr-FR" altLang="fr-FR" sz="1600" dirty="0">
                <a:solidFill>
                  <a:schemeClr val="bg1"/>
                </a:solidFill>
                <a:latin typeface="Figtree" panose="020B0604020202020204" charset="0"/>
              </a:rPr>
              <a:t>Analyse d’opinion ou de sentiments</a:t>
            </a:r>
          </a:p>
          <a:p>
            <a:r>
              <a:rPr lang="fr-FR" altLang="fr-FR" sz="1600" dirty="0">
                <a:solidFill>
                  <a:schemeClr val="bg1"/>
                </a:solidFill>
                <a:latin typeface="Figtree" panose="020B0604020202020204" charset="0"/>
              </a:rPr>
              <a:t>Génération automatique de textes, résumé automatique</a:t>
            </a:r>
          </a:p>
          <a:p>
            <a:r>
              <a:rPr lang="fr-FR" altLang="fr-FR" sz="1600" dirty="0">
                <a:solidFill>
                  <a:schemeClr val="bg1"/>
                </a:solidFill>
                <a:latin typeface="Figtree" panose="020B0604020202020204" charset="0"/>
              </a:rPr>
              <a:t>Synthèse vocale, reconnaissance de la parole</a:t>
            </a:r>
          </a:p>
          <a:p>
            <a:r>
              <a:rPr lang="fr-FR" altLang="fr-FR" sz="1600" dirty="0" err="1">
                <a:solidFill>
                  <a:schemeClr val="bg1"/>
                </a:solidFill>
                <a:latin typeface="Figtree" panose="020B0604020202020204" charset="0"/>
              </a:rPr>
              <a:t>Chatbots</a:t>
            </a:r>
            <a:r>
              <a:rPr lang="fr-FR" altLang="fr-FR" sz="1600" dirty="0">
                <a:solidFill>
                  <a:schemeClr val="bg1"/>
                </a:solidFill>
                <a:latin typeface="Figtree" panose="020B0604020202020204" charset="0"/>
              </a:rPr>
              <a:t> (service vocaux, assistants vocaux interactifs)</a:t>
            </a:r>
          </a:p>
          <a:p>
            <a:r>
              <a:rPr lang="fr-FR" altLang="fr-FR" sz="1600" dirty="0">
                <a:solidFill>
                  <a:schemeClr val="bg1"/>
                </a:solidFill>
                <a:latin typeface="Figtree" panose="020B0604020202020204" charset="0"/>
              </a:rPr>
              <a:t>Robotique</a:t>
            </a:r>
          </a:p>
          <a:p>
            <a:r>
              <a:rPr lang="fr-FR" altLang="fr-FR" sz="1600" dirty="0">
                <a:solidFill>
                  <a:schemeClr val="bg1"/>
                </a:solidFill>
                <a:latin typeface="Figtree" panose="020B0604020202020204" charset="0"/>
              </a:rPr>
              <a:t>Produits pour la communication augmentée</a:t>
            </a:r>
          </a:p>
          <a:p>
            <a:r>
              <a:rPr lang="fr-FR" altLang="fr-FR" sz="1800" dirty="0">
                <a:solidFill>
                  <a:schemeClr val="bg1"/>
                </a:solidFill>
                <a:latin typeface="Figtree" panose="020B0604020202020204" charset="0"/>
              </a:rPr>
              <a:t>…</a:t>
            </a:r>
          </a:p>
          <a:p>
            <a:pPr algn="ctr"/>
            <a:r>
              <a:rPr lang="fr-FR" altLang="fr-FR" sz="1800" dirty="0">
                <a:solidFill>
                  <a:schemeClr val="bg1"/>
                </a:solidFill>
                <a:latin typeface="Figtree" panose="020B0604020202020204" charset="0"/>
              </a:rPr>
              <a:t>À la base de ces produits, on retrouve</a:t>
            </a:r>
          </a:p>
          <a:p>
            <a:pPr algn="ctr"/>
            <a:r>
              <a:rPr lang="fr-FR" altLang="fr-FR" sz="1800" dirty="0">
                <a:solidFill>
                  <a:schemeClr val="bg1"/>
                </a:solidFill>
                <a:latin typeface="Figtree" panose="020B0604020202020204" charset="0"/>
              </a:rPr>
              <a:t> le </a:t>
            </a:r>
            <a:r>
              <a:rPr lang="fr-FR" altLang="fr-FR" sz="1800" b="1" dirty="0">
                <a:solidFill>
                  <a:schemeClr val="bg1"/>
                </a:solidFill>
                <a:latin typeface="Figtree" panose="020B0604020202020204" charset="0"/>
              </a:rPr>
              <a:t>TRAITEMENT AUTOMATIQUE DES LANGUES</a:t>
            </a:r>
          </a:p>
        </p:txBody>
      </p:sp>
    </p:spTree>
    <p:extLst>
      <p:ext uri="{BB962C8B-B14F-4D97-AF65-F5344CB8AC3E}">
        <p14:creationId xmlns:p14="http://schemas.microsoft.com/office/powerpoint/2010/main" val="1171263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16D476-CBEE-86BF-C6FA-88BF688FCD38}"/>
              </a:ext>
            </a:extLst>
          </p:cNvPr>
          <p:cNvSpPr>
            <a:spLocks noGrp="1"/>
          </p:cNvSpPr>
          <p:nvPr>
            <p:ph type="title"/>
          </p:nvPr>
        </p:nvSpPr>
        <p:spPr/>
        <p:txBody>
          <a:bodyPr/>
          <a:lstStyle/>
          <a:p>
            <a:r>
              <a:rPr lang="fr-FR" dirty="0"/>
              <a:t>Focus sur la coréférence</a:t>
            </a:r>
          </a:p>
        </p:txBody>
      </p:sp>
      <p:sp>
        <p:nvSpPr>
          <p:cNvPr id="26" name="ZoneTexte 25">
            <a:extLst>
              <a:ext uri="{FF2B5EF4-FFF2-40B4-BE49-F238E27FC236}">
                <a16:creationId xmlns:a16="http://schemas.microsoft.com/office/drawing/2014/main" id="{B05B629B-4164-2D7C-9CF4-86145F12C364}"/>
              </a:ext>
            </a:extLst>
          </p:cNvPr>
          <p:cNvSpPr txBox="1"/>
          <p:nvPr/>
        </p:nvSpPr>
        <p:spPr>
          <a:xfrm>
            <a:off x="1061990" y="1178136"/>
            <a:ext cx="7053310" cy="369332"/>
          </a:xfrm>
          <a:prstGeom prst="rect">
            <a:avLst/>
          </a:prstGeom>
          <a:noFill/>
        </p:spPr>
        <p:txBody>
          <a:bodyPr wrap="square" rtlCol="0">
            <a:spAutoFit/>
          </a:bodyPr>
          <a:lstStyle/>
          <a:p>
            <a:pPr algn="ctr"/>
            <a:r>
              <a:rPr lang="fr-FR" sz="1800" dirty="0">
                <a:solidFill>
                  <a:schemeClr val="bg1"/>
                </a:solidFill>
                <a:latin typeface="Figtree" panose="020B0604020202020204" charset="0"/>
                <a:cs typeface="Figtree" panose="020B0604020202020204" charset="0"/>
              </a:rPr>
              <a:t>Extraction d’information - </a:t>
            </a:r>
            <a:r>
              <a:rPr lang="fr-FR" sz="1800" b="1" dirty="0">
                <a:solidFill>
                  <a:schemeClr val="bg1"/>
                </a:solidFill>
                <a:latin typeface="Figtree" panose="020B0604020202020204" charset="0"/>
                <a:cs typeface="Figtree" panose="020B0604020202020204" charset="0"/>
              </a:rPr>
              <a:t>Coréférence</a:t>
            </a:r>
            <a:endParaRPr lang="fr-FR" b="1" dirty="0">
              <a:solidFill>
                <a:schemeClr val="bg1"/>
              </a:solidFill>
              <a:latin typeface="Figtree" panose="020B0604020202020204" charset="0"/>
              <a:cs typeface="Figtree" panose="020B0604020202020204" charset="0"/>
            </a:endParaRPr>
          </a:p>
        </p:txBody>
      </p:sp>
      <p:pic>
        <p:nvPicPr>
          <p:cNvPr id="27" name="Image 5">
            <a:extLst>
              <a:ext uri="{FF2B5EF4-FFF2-40B4-BE49-F238E27FC236}">
                <a16:creationId xmlns:a16="http://schemas.microsoft.com/office/drawing/2014/main" id="{38F817A8-6D30-09F7-8492-1D001CAE6A88}"/>
              </a:ext>
            </a:extLst>
          </p:cNvPr>
          <p:cNvPicPr>
            <a:picLocks noChangeAspect="1"/>
          </p:cNvPicPr>
          <p:nvPr/>
        </p:nvPicPr>
        <p:blipFill>
          <a:blip r:embed="rId3"/>
          <a:stretch>
            <a:fillRect/>
          </a:stretch>
        </p:blipFill>
        <p:spPr>
          <a:xfrm>
            <a:off x="477856" y="1704848"/>
            <a:ext cx="8494620" cy="1108993"/>
          </a:xfrm>
          <a:prstGeom prst="rect">
            <a:avLst/>
          </a:prstGeom>
          <a:noFill/>
          <a:ln cap="flat">
            <a:noFill/>
          </a:ln>
        </p:spPr>
      </p:pic>
      <p:sp>
        <p:nvSpPr>
          <p:cNvPr id="28" name="ZoneTexte 6">
            <a:extLst>
              <a:ext uri="{FF2B5EF4-FFF2-40B4-BE49-F238E27FC236}">
                <a16:creationId xmlns:a16="http://schemas.microsoft.com/office/drawing/2014/main" id="{41CF7FAC-AF11-7F68-12A3-182A1C12C993}"/>
              </a:ext>
            </a:extLst>
          </p:cNvPr>
          <p:cNvSpPr txBox="1"/>
          <p:nvPr/>
        </p:nvSpPr>
        <p:spPr>
          <a:xfrm>
            <a:off x="402208" y="2986763"/>
            <a:ext cx="874179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600" b="0" i="0" u="none" strike="noStrike" kern="0" cap="none" spc="0" baseline="0">
                <a:solidFill>
                  <a:srgbClr val="FF0000"/>
                </a:solidFill>
                <a:uFillTx/>
                <a:latin typeface="Lato" pitchFamily="34"/>
                <a:ea typeface="Lato" pitchFamily="34"/>
                <a:cs typeface="Lato" pitchFamily="34"/>
              </a:rPr>
              <a:t>Une sorcière &gt; la sorcière &gt; sa &gt; elle &gt; elle	</a:t>
            </a:r>
            <a:r>
              <a:rPr lang="it-IT" sz="1600" b="0" i="0" u="none" strike="noStrike" kern="0" cap="none" spc="0" baseline="0">
                <a:solidFill>
                  <a:srgbClr val="00B050"/>
                </a:solidFill>
                <a:uFillTx/>
                <a:latin typeface="Lato" pitchFamily="34"/>
                <a:ea typeface="Lato" pitchFamily="34"/>
                <a:cs typeface="Lato" pitchFamily="34"/>
              </a:rPr>
              <a:t>un chat noir &gt; Il &gt; le &gt; Il &gt; l’ &gt; chat vert &gt; le</a:t>
            </a:r>
            <a:endParaRPr lang="fr-FR" sz="1600" b="0" i="0" u="none" strike="noStrike" kern="0" cap="none" spc="0" baseline="0">
              <a:solidFill>
                <a:srgbClr val="00B050"/>
              </a:solidFill>
              <a:uFillTx/>
              <a:latin typeface="Lato" pitchFamily="34"/>
              <a:ea typeface="Lato" pitchFamily="34"/>
              <a:cs typeface="Lato" pitchFamily="34"/>
            </a:endParaRPr>
          </a:p>
        </p:txBody>
      </p:sp>
      <p:sp>
        <p:nvSpPr>
          <p:cNvPr id="32" name="ZoneTexte 8">
            <a:extLst>
              <a:ext uri="{FF2B5EF4-FFF2-40B4-BE49-F238E27FC236}">
                <a16:creationId xmlns:a16="http://schemas.microsoft.com/office/drawing/2014/main" id="{198F522E-DCB3-3C69-256E-1EC94627DE92}"/>
              </a:ext>
            </a:extLst>
          </p:cNvPr>
          <p:cNvSpPr txBox="1"/>
          <p:nvPr/>
        </p:nvSpPr>
        <p:spPr>
          <a:xfrm>
            <a:off x="5284902" y="2536842"/>
            <a:ext cx="3687574"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1" u="none" strike="noStrike" kern="0" cap="none" spc="0" baseline="0" dirty="0">
                <a:solidFill>
                  <a:srgbClr val="000000"/>
                </a:solidFill>
                <a:uFillTx/>
                <a:latin typeface="Lato" pitchFamily="34"/>
                <a:ea typeface="Lato" pitchFamily="34"/>
                <a:cs typeface="Lato" pitchFamily="34"/>
              </a:rPr>
              <a:t>Texte </a:t>
            </a:r>
            <a:r>
              <a:rPr lang="it-IT" sz="1200" b="0" i="1" u="none" strike="noStrike" kern="0" cap="none" spc="0" baseline="0" dirty="0" err="1">
                <a:solidFill>
                  <a:srgbClr val="000000"/>
                </a:solidFill>
                <a:uFillTx/>
                <a:latin typeface="Lato" pitchFamily="34"/>
                <a:ea typeface="Lato" pitchFamily="34"/>
                <a:cs typeface="Lato" pitchFamily="34"/>
              </a:rPr>
              <a:t>normalisé</a:t>
            </a:r>
            <a:r>
              <a:rPr lang="it-IT" sz="1200" b="0" i="1" u="none" strike="noStrike" kern="0" cap="none" spc="0" baseline="0" dirty="0">
                <a:solidFill>
                  <a:srgbClr val="000000"/>
                </a:solidFill>
                <a:uFillTx/>
                <a:latin typeface="Lato" pitchFamily="34"/>
                <a:ea typeface="Lato" pitchFamily="34"/>
                <a:cs typeface="Lato" pitchFamily="34"/>
              </a:rPr>
              <a:t> </a:t>
            </a:r>
            <a:r>
              <a:rPr lang="it-IT" sz="1200" b="0" i="1" u="none" strike="noStrike" kern="0" cap="none" spc="0" baseline="0" dirty="0" err="1">
                <a:solidFill>
                  <a:srgbClr val="000000"/>
                </a:solidFill>
                <a:uFillTx/>
                <a:latin typeface="Lato" pitchFamily="34"/>
                <a:ea typeface="Lato" pitchFamily="34"/>
                <a:cs typeface="Lato" pitchFamily="34"/>
              </a:rPr>
              <a:t>tiré</a:t>
            </a:r>
            <a:r>
              <a:rPr lang="it-IT" sz="1200" b="0" i="1" u="none" strike="noStrike" kern="0" cap="none" spc="0" baseline="0" dirty="0">
                <a:solidFill>
                  <a:srgbClr val="000000"/>
                </a:solidFill>
                <a:uFillTx/>
                <a:latin typeface="Lato" pitchFamily="34"/>
                <a:ea typeface="Lato" pitchFamily="34"/>
                <a:cs typeface="Lato" pitchFamily="34"/>
              </a:rPr>
              <a:t> </a:t>
            </a:r>
            <a:r>
              <a:rPr lang="it-IT" sz="1200" b="0" i="1" u="none" strike="noStrike" kern="0" cap="none" spc="0" baseline="0" dirty="0" err="1">
                <a:solidFill>
                  <a:srgbClr val="000000"/>
                </a:solidFill>
                <a:uFillTx/>
                <a:latin typeface="Lato" pitchFamily="34"/>
                <a:ea typeface="Lato" pitchFamily="34"/>
                <a:cs typeface="Lato" pitchFamily="34"/>
              </a:rPr>
              <a:t>du</a:t>
            </a:r>
            <a:r>
              <a:rPr lang="it-IT" sz="1200" b="0" i="1" u="none" strike="noStrike" kern="0" cap="none" spc="0" baseline="0" dirty="0">
                <a:solidFill>
                  <a:srgbClr val="000000"/>
                </a:solidFill>
                <a:uFillTx/>
                <a:latin typeface="Lato" pitchFamily="34"/>
                <a:ea typeface="Lato" pitchFamily="34"/>
                <a:cs typeface="Lato" pitchFamily="34"/>
              </a:rPr>
              <a:t> corpus Scoledit, CE2, </a:t>
            </a:r>
            <a:r>
              <a:rPr lang="fr-FR" sz="1200" b="0" i="1" u="none" strike="noStrike" kern="0" cap="none" spc="0" baseline="0" dirty="0">
                <a:solidFill>
                  <a:srgbClr val="000000"/>
                </a:solidFill>
                <a:uFillTx/>
                <a:latin typeface="Lato" pitchFamily="34"/>
                <a:ea typeface="Lato" pitchFamily="34"/>
                <a:cs typeface="Lato" pitchFamily="34"/>
              </a:rPr>
              <a:t>élève</a:t>
            </a:r>
            <a:r>
              <a:rPr lang="it-IT" sz="1200" b="0" i="1" u="none" strike="noStrike" kern="0" cap="none" spc="0" baseline="0" dirty="0">
                <a:solidFill>
                  <a:srgbClr val="000000"/>
                </a:solidFill>
                <a:uFillTx/>
                <a:latin typeface="Lato" pitchFamily="34"/>
                <a:ea typeface="Lato" pitchFamily="34"/>
                <a:cs typeface="Lato" pitchFamily="34"/>
              </a:rPr>
              <a:t> 207 </a:t>
            </a:r>
            <a:endParaRPr lang="fr-FR" sz="1200" b="0" i="1" u="none" strike="noStrike" kern="0" cap="none" spc="0" baseline="0" dirty="0">
              <a:solidFill>
                <a:srgbClr val="000000"/>
              </a:solidFill>
              <a:uFillTx/>
              <a:latin typeface="Lato" pitchFamily="34"/>
              <a:ea typeface="Lato" pitchFamily="34"/>
              <a:cs typeface="Lato" pitchFamily="34"/>
            </a:endParaRPr>
          </a:p>
        </p:txBody>
      </p:sp>
    </p:spTree>
    <p:extLst>
      <p:ext uri="{BB962C8B-B14F-4D97-AF65-F5344CB8AC3E}">
        <p14:creationId xmlns:p14="http://schemas.microsoft.com/office/powerpoint/2010/main" val="269242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DF7098-F6FE-0FA5-8019-D878C4F14188}"/>
              </a:ext>
            </a:extLst>
          </p:cNvPr>
          <p:cNvSpPr>
            <a:spLocks noGrp="1"/>
          </p:cNvSpPr>
          <p:nvPr>
            <p:ph type="title"/>
          </p:nvPr>
        </p:nvSpPr>
        <p:spPr/>
        <p:txBody>
          <a:bodyPr/>
          <a:lstStyle/>
          <a:p>
            <a:r>
              <a:rPr lang="fr-FR" dirty="0"/>
              <a:t>Anaphore et coréférence</a:t>
            </a:r>
          </a:p>
        </p:txBody>
      </p:sp>
      <p:sp>
        <p:nvSpPr>
          <p:cNvPr id="4" name="Ellipse 7">
            <a:extLst>
              <a:ext uri="{FF2B5EF4-FFF2-40B4-BE49-F238E27FC236}">
                <a16:creationId xmlns:a16="http://schemas.microsoft.com/office/drawing/2014/main" id="{E3B87D96-848D-8A7A-119F-08D9753A64A0}"/>
              </a:ext>
            </a:extLst>
          </p:cNvPr>
          <p:cNvSpPr/>
          <p:nvPr/>
        </p:nvSpPr>
        <p:spPr>
          <a:xfrm>
            <a:off x="720000" y="1566238"/>
            <a:ext cx="2521238" cy="2462643"/>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D5A1"/>
          </a:solidFill>
          <a:ln w="25402" cap="flat">
            <a:solidFill>
              <a:srgbClr val="FFC173"/>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Arial"/>
            </a:endParaRPr>
          </a:p>
        </p:txBody>
      </p:sp>
      <p:sp>
        <p:nvSpPr>
          <p:cNvPr id="6" name="Ellipse 2">
            <a:extLst>
              <a:ext uri="{FF2B5EF4-FFF2-40B4-BE49-F238E27FC236}">
                <a16:creationId xmlns:a16="http://schemas.microsoft.com/office/drawing/2014/main" id="{9EE68A5A-EBE6-C983-3C39-B4B4AB76AF7E}"/>
              </a:ext>
            </a:extLst>
          </p:cNvPr>
          <p:cNvSpPr/>
          <p:nvPr/>
        </p:nvSpPr>
        <p:spPr>
          <a:xfrm>
            <a:off x="756036" y="2027900"/>
            <a:ext cx="1565370" cy="15430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B2E2FE">
              <a:alpha val="77000"/>
            </a:srgbClr>
          </a:solidFill>
          <a:ln w="25402" cap="flat">
            <a:solidFill>
              <a:srgbClr val="0377BB"/>
            </a:solid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200" b="0" i="0" u="none" strike="noStrike" kern="0" cap="none" spc="0" baseline="0">
              <a:solidFill>
                <a:srgbClr val="104262"/>
              </a:solidFill>
              <a:uFillTx/>
              <a:latin typeface="Arial"/>
            </a:endParaRPr>
          </a:p>
        </p:txBody>
      </p:sp>
      <p:sp>
        <p:nvSpPr>
          <p:cNvPr id="7" name="Ellipse 4">
            <a:extLst>
              <a:ext uri="{FF2B5EF4-FFF2-40B4-BE49-F238E27FC236}">
                <a16:creationId xmlns:a16="http://schemas.microsoft.com/office/drawing/2014/main" id="{4ADE6983-AA2D-5E79-790C-1E557E3924F7}"/>
              </a:ext>
            </a:extLst>
          </p:cNvPr>
          <p:cNvSpPr/>
          <p:nvPr/>
        </p:nvSpPr>
        <p:spPr>
          <a:xfrm>
            <a:off x="1635817" y="2027900"/>
            <a:ext cx="1565370" cy="154305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FCADC">
              <a:alpha val="52000"/>
            </a:srgbClr>
          </a:solidFill>
          <a:ln w="25402" cap="flat">
            <a:solidFill>
              <a:srgbClr val="B5023E"/>
            </a:solid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400" b="0" i="0" u="none" strike="noStrike" kern="0" cap="none" spc="0" baseline="0">
              <a:solidFill>
                <a:srgbClr val="FFFFFF"/>
              </a:solidFill>
              <a:uFillTx/>
              <a:latin typeface="Arial"/>
            </a:endParaRPr>
          </a:p>
        </p:txBody>
      </p:sp>
      <p:sp>
        <p:nvSpPr>
          <p:cNvPr id="8" name="ZoneTexte 6">
            <a:extLst>
              <a:ext uri="{FF2B5EF4-FFF2-40B4-BE49-F238E27FC236}">
                <a16:creationId xmlns:a16="http://schemas.microsoft.com/office/drawing/2014/main" id="{CC18EA6B-9503-5A8A-FB1A-7BFE25CFA2FB}"/>
              </a:ext>
            </a:extLst>
          </p:cNvPr>
          <p:cNvSpPr txBox="1"/>
          <p:nvPr/>
        </p:nvSpPr>
        <p:spPr>
          <a:xfrm>
            <a:off x="1325469" y="1566238"/>
            <a:ext cx="1306284" cy="461662"/>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1" i="0" u="none" strike="noStrike" kern="0" cap="none" spc="0" baseline="0">
                <a:solidFill>
                  <a:srgbClr val="8A4D00"/>
                </a:solidFill>
                <a:uFillTx/>
                <a:latin typeface="Arial"/>
                <a:ea typeface="Arial"/>
                <a:cs typeface="Arial"/>
              </a:rPr>
              <a:t>Continuité référentielle</a:t>
            </a:r>
            <a:endParaRPr lang="fr-FR" sz="1200" b="1" i="0" u="none" strike="noStrike" kern="0" cap="none" spc="0" baseline="0">
              <a:solidFill>
                <a:srgbClr val="8A4D00"/>
              </a:solidFill>
              <a:uFillTx/>
              <a:latin typeface="Arial"/>
              <a:ea typeface="Arial"/>
              <a:cs typeface="Arial"/>
            </a:endParaRPr>
          </a:p>
        </p:txBody>
      </p:sp>
      <p:sp>
        <p:nvSpPr>
          <p:cNvPr id="9" name="ZoneTexte 8">
            <a:extLst>
              <a:ext uri="{FF2B5EF4-FFF2-40B4-BE49-F238E27FC236}">
                <a16:creationId xmlns:a16="http://schemas.microsoft.com/office/drawing/2014/main" id="{65F4EDE3-6B23-849E-0FA4-A000A4DE1DD2}"/>
              </a:ext>
            </a:extLst>
          </p:cNvPr>
          <p:cNvSpPr txBox="1"/>
          <p:nvPr/>
        </p:nvSpPr>
        <p:spPr>
          <a:xfrm>
            <a:off x="756036" y="2689587"/>
            <a:ext cx="1004203"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0" u="none" strike="noStrike" kern="0" cap="none" spc="0" baseline="0">
                <a:solidFill>
                  <a:srgbClr val="104262"/>
                </a:solidFill>
                <a:uFillTx/>
                <a:latin typeface="Arial"/>
                <a:ea typeface="Arial"/>
                <a:cs typeface="Arial"/>
              </a:rPr>
              <a:t>Anaphore</a:t>
            </a:r>
            <a:endParaRPr lang="fr-FR" sz="1400" b="0" i="0" u="none" strike="noStrike" kern="0" cap="none" spc="0" baseline="0">
              <a:solidFill>
                <a:srgbClr val="104262"/>
              </a:solidFill>
              <a:uFillTx/>
              <a:latin typeface="Arial"/>
              <a:ea typeface="Arial"/>
              <a:cs typeface="Arial"/>
            </a:endParaRPr>
          </a:p>
        </p:txBody>
      </p:sp>
      <p:sp>
        <p:nvSpPr>
          <p:cNvPr id="10" name="ZoneTexte 9">
            <a:extLst>
              <a:ext uri="{FF2B5EF4-FFF2-40B4-BE49-F238E27FC236}">
                <a16:creationId xmlns:a16="http://schemas.microsoft.com/office/drawing/2014/main" id="{73F3C5B1-0E20-B3F4-5204-F6E0EDCB1A81}"/>
              </a:ext>
            </a:extLst>
          </p:cNvPr>
          <p:cNvSpPr txBox="1"/>
          <p:nvPr/>
        </p:nvSpPr>
        <p:spPr>
          <a:xfrm>
            <a:off x="2257636" y="2660930"/>
            <a:ext cx="1220559"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it-IT" sz="1200" b="0" i="0" u="none" strike="noStrike" kern="0" cap="none" spc="0" baseline="0">
                <a:solidFill>
                  <a:srgbClr val="790129"/>
                </a:solidFill>
                <a:uFillTx/>
                <a:latin typeface="Arial"/>
                <a:ea typeface="Arial"/>
                <a:cs typeface="Arial"/>
              </a:rPr>
              <a:t>Coréférence</a:t>
            </a:r>
            <a:endParaRPr lang="fr-FR" sz="1200" b="0" i="0" u="none" strike="noStrike" kern="0" cap="none" spc="0" baseline="0">
              <a:solidFill>
                <a:srgbClr val="790129"/>
              </a:solidFill>
              <a:uFillTx/>
              <a:latin typeface="Arial"/>
              <a:ea typeface="Arial"/>
              <a:cs typeface="Arial"/>
            </a:endParaRPr>
          </a:p>
        </p:txBody>
      </p:sp>
      <p:sp>
        <p:nvSpPr>
          <p:cNvPr id="11" name="Casella di testo 15">
            <a:extLst>
              <a:ext uri="{FF2B5EF4-FFF2-40B4-BE49-F238E27FC236}">
                <a16:creationId xmlns:a16="http://schemas.microsoft.com/office/drawing/2014/main" id="{93826650-512F-0104-E79F-4B3065446CA0}"/>
              </a:ext>
            </a:extLst>
          </p:cNvPr>
          <p:cNvSpPr txBox="1"/>
          <p:nvPr/>
        </p:nvSpPr>
        <p:spPr>
          <a:xfrm>
            <a:off x="4774517" y="4813248"/>
            <a:ext cx="4124555" cy="184666"/>
          </a:xfrm>
          <a:prstGeom prst="rect">
            <a:avLst/>
          </a:prstGeom>
          <a:noFill/>
          <a:ln cap="flat">
            <a:noFill/>
          </a:ln>
        </p:spPr>
        <p:txBody>
          <a:bodyPr vert="horz" wrap="square" lIns="0" tIns="0" rIns="0" bIns="0" anchor="t" anchorCtr="1" compatLnSpc="1">
            <a:spAutoFit/>
          </a:bodyPr>
          <a:lstStyle/>
          <a:p>
            <a:pPr marL="0" marR="0" lvl="0" indent="0" algn="ctr" defTabSz="914400" rtl="0" fontAlgn="auto" hangingPunct="1">
              <a:lnSpc>
                <a:spcPct val="100000"/>
              </a:lnSpc>
              <a:spcBef>
                <a:spcPts val="0"/>
              </a:spcBef>
              <a:spcAft>
                <a:spcPts val="1800"/>
              </a:spcAft>
              <a:buNone/>
              <a:tabLst/>
              <a:defRPr sz="1800" b="0" i="0" u="none" strike="noStrike" kern="0" cap="none" spc="0" baseline="0">
                <a:solidFill>
                  <a:srgbClr val="000000"/>
                </a:solidFill>
                <a:uFillTx/>
              </a:defRPr>
            </a:pPr>
            <a:r>
              <a:rPr lang="fr-FR" sz="1200" b="0" i="1" u="none" strike="noStrike" kern="0" cap="none" spc="0" baseline="0" dirty="0">
                <a:solidFill>
                  <a:schemeClr val="bg1"/>
                </a:solidFill>
                <a:uFillTx/>
                <a:latin typeface="Figtree" panose="020B0604020202020204" charset="0"/>
                <a:ea typeface="Lato" pitchFamily="34"/>
                <a:cs typeface="Figtree" panose="020B0604020202020204" charset="0"/>
              </a:rPr>
              <a:t>Illustration inspirée de Sukthanker et al., 2020</a:t>
            </a:r>
          </a:p>
        </p:txBody>
      </p:sp>
      <p:sp>
        <p:nvSpPr>
          <p:cNvPr id="12" name="ZoneTexte 11">
            <a:extLst>
              <a:ext uri="{FF2B5EF4-FFF2-40B4-BE49-F238E27FC236}">
                <a16:creationId xmlns:a16="http://schemas.microsoft.com/office/drawing/2014/main" id="{1C6071E6-E484-9F43-298C-8064E40FAABF}"/>
              </a:ext>
            </a:extLst>
          </p:cNvPr>
          <p:cNvSpPr txBox="1"/>
          <p:nvPr/>
        </p:nvSpPr>
        <p:spPr>
          <a:xfrm>
            <a:off x="3397679" y="1054983"/>
            <a:ext cx="6229140" cy="3323987"/>
          </a:xfrm>
          <a:prstGeom prst="rect">
            <a:avLst/>
          </a:prstGeom>
          <a:noFill/>
          <a:ln cap="flat">
            <a:noFill/>
          </a:ln>
        </p:spPr>
        <p:txBody>
          <a:bodyPr vert="horz" wrap="square" lIns="91440" tIns="45720" rIns="91440" bIns="45720" anchor="t" anchorCtr="0" compatLnSpc="1">
            <a:spAutoFit/>
          </a:bodyPr>
          <a:lstStyle/>
          <a:p>
            <a:pPr marR="0" lvl="0" algn="l" defTabSz="914400" rtl="0" fontAlgn="auto" hangingPunct="1">
              <a:lnSpc>
                <a:spcPct val="100000"/>
              </a:lnSpc>
              <a:spcBef>
                <a:spcPts val="0"/>
              </a:spcBef>
              <a:spcAft>
                <a:spcPts val="0"/>
              </a:spcAft>
              <a:buClr>
                <a:schemeClr val="tx1">
                  <a:lumMod val="75000"/>
                </a:schemeClr>
              </a:buClr>
              <a:buSzPct val="100000"/>
              <a:tabLst/>
              <a:defRPr sz="1800" b="0" i="0" u="none" strike="noStrike" kern="0" cap="none" spc="0" baseline="0">
                <a:solidFill>
                  <a:srgbClr val="000000"/>
                </a:solidFill>
                <a:uFillTx/>
              </a:defRPr>
            </a:pPr>
            <a:r>
              <a:rPr lang="it-IT" sz="1800" b="0" i="1" u="none" strike="noStrike" kern="0" cap="none" spc="0" baseline="0" dirty="0" err="1">
                <a:solidFill>
                  <a:schemeClr val="bg1"/>
                </a:solidFill>
                <a:uFillTx/>
                <a:latin typeface="Figtree" panose="020B0604020202020204" charset="0"/>
                <a:ea typeface="Lato" pitchFamily="34"/>
                <a:cs typeface="Figtree" panose="020B0604020202020204" charset="0"/>
              </a:rPr>
              <a:t>Anaphore</a:t>
            </a:r>
            <a:endPar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it-IT" b="0" i="1"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b="0" i="0" u="none" strike="noStrike" kern="0" cap="none" spc="0" baseline="0" dirty="0" err="1">
                <a:solidFill>
                  <a:schemeClr val="bg1"/>
                </a:solidFill>
                <a:uFillTx/>
                <a:latin typeface="Figtree" panose="020B0604020202020204" charset="0"/>
                <a:ea typeface="Lato" pitchFamily="34"/>
                <a:cs typeface="Figtree" panose="020B0604020202020204" charset="0"/>
              </a:rPr>
              <a:t>Corblin</a:t>
            </a: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1995 ; </a:t>
            </a:r>
            <a:r>
              <a:rPr lang="fr-FR" b="0" i="0" u="none" strike="noStrike" kern="0" cap="none" spc="0" baseline="0" dirty="0" err="1">
                <a:solidFill>
                  <a:schemeClr val="bg1"/>
                </a:solidFill>
                <a:uFillTx/>
                <a:latin typeface="Figtree" panose="020B0604020202020204" charset="0"/>
                <a:ea typeface="Lato" pitchFamily="34"/>
                <a:cs typeface="Figtree" panose="020B0604020202020204" charset="0"/>
              </a:rPr>
              <a:t>Poesio</a:t>
            </a: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2016)</a:t>
            </a: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suppose la mise en relation d’une expression non autonome du point de vue de la référence et d’une expression référentielle susceptible de la « saturer » (…) » </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Schnedeker</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2019 p.11, </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Corblin</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1995)</a:t>
            </a:r>
            <a:endParaRPr lang="fr-FR" sz="12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tabLst/>
              <a:defRPr sz="1800" b="0" i="0" u="none" strike="noStrike" kern="0" cap="none" spc="0" baseline="0">
                <a:solidFill>
                  <a:srgbClr val="000000"/>
                </a:solidFill>
                <a:uFillTx/>
              </a:defRPr>
            </a:pPr>
            <a:r>
              <a:rPr lang="fr-FR" sz="1800" b="0" i="1" u="none" strike="noStrike" kern="0" cap="none" spc="0" baseline="0" dirty="0">
                <a:solidFill>
                  <a:schemeClr val="bg1"/>
                </a:solidFill>
                <a:uFillTx/>
                <a:latin typeface="Figtree" panose="020B0604020202020204" charset="0"/>
                <a:ea typeface="Lato" pitchFamily="34"/>
                <a:cs typeface="Figtree" panose="020B0604020202020204" charset="0"/>
              </a:rPr>
              <a:t>	Relation asymétrique</a:t>
            </a:r>
          </a:p>
          <a:p>
            <a:pPr marL="285750" marR="0" lvl="0" indent="-2857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endPar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buSzPct val="100000"/>
              <a:tabLst/>
              <a:defRPr sz="1800" b="0" i="0" u="none" strike="noStrike" kern="0" cap="none" spc="0" baseline="0">
                <a:solidFill>
                  <a:srgbClr val="000000"/>
                </a:solidFill>
                <a:uFillTx/>
              </a:defRPr>
            </a:pPr>
            <a:r>
              <a:rPr lang="it-IT" sz="1800" b="0" i="1" u="none" strike="noStrike" kern="0" cap="none" spc="0" baseline="0" dirty="0" err="1">
                <a:solidFill>
                  <a:schemeClr val="bg1"/>
                </a:solidFill>
                <a:uFillTx/>
                <a:latin typeface="Figtree" panose="020B0604020202020204" charset="0"/>
                <a:ea typeface="Lato" pitchFamily="34"/>
                <a:cs typeface="Figtree" panose="020B0604020202020204" charset="0"/>
              </a:rPr>
              <a:t>Coréférence</a:t>
            </a:r>
            <a:r>
              <a:rPr lang="it-IT" sz="1800" b="0" i="1" u="none" strike="noStrike" kern="0" cap="none" spc="0" baseline="0" dirty="0">
                <a:solidFill>
                  <a:schemeClr val="bg1"/>
                </a:solidFill>
                <a:uFillTx/>
                <a:latin typeface="Figtree" panose="020B0604020202020204" charset="0"/>
                <a:ea typeface="Lato" pitchFamily="34"/>
                <a:cs typeface="Figtree" panose="020B0604020202020204" charset="0"/>
              </a:rPr>
              <a:t> </a:t>
            </a:r>
          </a:p>
          <a:p>
            <a:pPr marL="171450" marR="0" lvl="0" indent="-171450" algn="l" defTabSz="914400" rtl="0" fontAlgn="auto" hangingPunct="1">
              <a:lnSpc>
                <a:spcPct val="100000"/>
              </a:lnSpc>
              <a:spcBef>
                <a:spcPts val="0"/>
              </a:spcBef>
              <a:spcAft>
                <a:spcPts val="0"/>
              </a:spcAft>
              <a:buClr>
                <a:schemeClr val="tx1">
                  <a:lumMod val="75000"/>
                </a:schemeClr>
              </a:buClr>
              <a:buFont typeface="Arial" panose="020B0604020202020204" pitchFamily="34" charset="0"/>
              <a:buChar char="•"/>
              <a:tabLst/>
              <a:defRPr sz="1800" b="0" i="0" u="none" strike="noStrike" kern="0" cap="none" spc="0" baseline="0">
                <a:solidFill>
                  <a:srgbClr val="000000"/>
                </a:solidFill>
                <a:uFillTx/>
              </a:defRPr>
            </a:pPr>
            <a:r>
              <a:rPr lang="fr-FR" b="0" i="0" u="none" strike="noStrike" kern="0" cap="none" spc="0" baseline="0" dirty="0">
                <a:solidFill>
                  <a:schemeClr val="bg1"/>
                </a:solidFill>
                <a:uFillTx/>
                <a:latin typeface="Figtree" panose="020B0604020202020204" charset="0"/>
                <a:ea typeface="Lato" pitchFamily="34"/>
                <a:cs typeface="Figtree" panose="020B0604020202020204" charset="0"/>
              </a:rPr>
              <a:t>« forme d’identité référentielle entre les référents évoqués » </a:t>
            </a:r>
            <a:r>
              <a:rPr lang="it-IT" sz="1200" b="0" i="1" u="none" strike="noStrike" kern="0" cap="none" spc="0" baseline="0" dirty="0">
                <a:solidFill>
                  <a:schemeClr val="bg1"/>
                </a:solidFill>
                <a:uFillTx/>
                <a:latin typeface="Figtree" panose="020B0604020202020204" charset="0"/>
                <a:ea typeface="Lato" pitchFamily="34"/>
                <a:cs typeface="Figtree" panose="020B0604020202020204" charset="0"/>
              </a:rPr>
              <a:t>(</a:t>
            </a:r>
            <a:r>
              <a:rPr lang="fr-FR" sz="1200" b="0" i="0" u="none" strike="noStrike" kern="0" cap="none" spc="0" baseline="0" dirty="0" err="1">
                <a:solidFill>
                  <a:schemeClr val="bg1"/>
                </a:solidFill>
                <a:uFillTx/>
                <a:latin typeface="Figtree" panose="020B0604020202020204" charset="0"/>
                <a:ea typeface="Lato" pitchFamily="34"/>
                <a:cs typeface="Figtree" panose="020B0604020202020204" charset="0"/>
              </a:rPr>
              <a:t>Schnedeker</a:t>
            </a:r>
            <a:r>
              <a:rPr lang="fr-FR" sz="1200" b="0" i="0" u="none" strike="noStrike" kern="0" cap="none" spc="0" baseline="0" dirty="0">
                <a:solidFill>
                  <a:schemeClr val="bg1"/>
                </a:solidFill>
                <a:uFillTx/>
                <a:latin typeface="Figtree" panose="020B0604020202020204" charset="0"/>
                <a:ea typeface="Lato" pitchFamily="34"/>
                <a:cs typeface="Figtree" panose="020B0604020202020204" charset="0"/>
              </a:rPr>
              <a:t>, 2019, p. 13)</a:t>
            </a:r>
            <a:endParaRPr lang="fr-FR" b="0" i="0" u="none" strike="noStrike" kern="0" cap="none" spc="0" baseline="0" dirty="0">
              <a:solidFill>
                <a:schemeClr val="bg1"/>
              </a:solidFill>
              <a:uFillTx/>
              <a:latin typeface="Figtree" panose="020B0604020202020204" charset="0"/>
              <a:ea typeface="Lato" pitchFamily="34"/>
              <a:cs typeface="Figtree" panose="020B0604020202020204" charset="0"/>
            </a:endParaRPr>
          </a:p>
          <a:p>
            <a:pPr marR="0" lvl="0" algn="l" defTabSz="914400" rtl="0" fontAlgn="auto" hangingPunct="1">
              <a:lnSpc>
                <a:spcPct val="100000"/>
              </a:lnSpc>
              <a:spcBef>
                <a:spcPts val="0"/>
              </a:spcBef>
              <a:spcAft>
                <a:spcPts val="0"/>
              </a:spcAft>
              <a:buClr>
                <a:schemeClr val="tx1">
                  <a:lumMod val="75000"/>
                </a:schemeClr>
              </a:buClr>
              <a:tabLst/>
              <a:defRPr sz="1800" b="0" i="0" u="none" strike="noStrike" kern="0" cap="none" spc="0" baseline="0">
                <a:solidFill>
                  <a:srgbClr val="000000"/>
                </a:solidFill>
                <a:uFillTx/>
              </a:defRPr>
            </a:pPr>
            <a:r>
              <a:rPr lang="fr-FR" sz="1800" b="0" i="1" u="none" strike="noStrike" kern="0" cap="none" spc="0" baseline="0" dirty="0">
                <a:solidFill>
                  <a:schemeClr val="bg1"/>
                </a:solidFill>
                <a:uFillTx/>
                <a:latin typeface="Figtree" panose="020B0604020202020204" charset="0"/>
                <a:ea typeface="Lato" pitchFamily="34"/>
                <a:cs typeface="Figtree" panose="020B0604020202020204" charset="0"/>
              </a:rPr>
              <a:t>	Relation symétrique </a:t>
            </a:r>
            <a:endParaRPr lang="fr-FR" sz="1600" b="0" i="0" u="none" strike="noStrike" kern="0" cap="none" spc="0" baseline="0" dirty="0">
              <a:solidFill>
                <a:schemeClr val="bg1"/>
              </a:solidFill>
              <a:uFillTx/>
              <a:latin typeface="Figtree" panose="020B0604020202020204" charset="0"/>
              <a:cs typeface="Figtree" panose="020B0604020202020204" charset="0"/>
            </a:endParaRPr>
          </a:p>
        </p:txBody>
      </p:sp>
    </p:spTree>
    <p:extLst>
      <p:ext uri="{BB962C8B-B14F-4D97-AF65-F5344CB8AC3E}">
        <p14:creationId xmlns:p14="http://schemas.microsoft.com/office/powerpoint/2010/main" val="2450052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2AABAE-E0F0-2875-C702-2310640A814C}"/>
              </a:ext>
            </a:extLst>
          </p:cNvPr>
          <p:cNvSpPr>
            <a:spLocks noGrp="1"/>
          </p:cNvSpPr>
          <p:nvPr>
            <p:ph type="title"/>
          </p:nvPr>
        </p:nvSpPr>
        <p:spPr/>
        <p:txBody>
          <a:bodyPr/>
          <a:lstStyle/>
          <a:p>
            <a:r>
              <a:rPr lang="fr-FR" dirty="0"/>
              <a:t>Utilité de la résolution de coréférence</a:t>
            </a:r>
          </a:p>
        </p:txBody>
      </p:sp>
      <p:sp>
        <p:nvSpPr>
          <p:cNvPr id="3" name="Sous-titre 2">
            <a:extLst>
              <a:ext uri="{FF2B5EF4-FFF2-40B4-BE49-F238E27FC236}">
                <a16:creationId xmlns:a16="http://schemas.microsoft.com/office/drawing/2014/main" id="{94EBCD9C-127B-EC6E-9EEA-C34EA187579C}"/>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9978807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245BAC-8721-9F5D-305A-8D648AB9A771}"/>
              </a:ext>
            </a:extLst>
          </p:cNvPr>
          <p:cNvSpPr>
            <a:spLocks noGrp="1"/>
          </p:cNvSpPr>
          <p:nvPr>
            <p:ph type="title"/>
          </p:nvPr>
        </p:nvSpPr>
        <p:spPr/>
        <p:txBody>
          <a:bodyPr/>
          <a:lstStyle/>
          <a:p>
            <a:r>
              <a:rPr lang="fr-FR" dirty="0"/>
              <a:t>Outils « off the shelf »</a:t>
            </a:r>
          </a:p>
        </p:txBody>
      </p:sp>
      <p:sp>
        <p:nvSpPr>
          <p:cNvPr id="3" name="Sous-titre 2">
            <a:extLst>
              <a:ext uri="{FF2B5EF4-FFF2-40B4-BE49-F238E27FC236}">
                <a16:creationId xmlns:a16="http://schemas.microsoft.com/office/drawing/2014/main" id="{15C7A156-B8C7-E431-15EC-DEDB1FB64394}"/>
              </a:ext>
            </a:extLst>
          </p:cNvPr>
          <p:cNvSpPr>
            <a:spLocks noGrp="1"/>
          </p:cNvSpPr>
          <p:nvPr>
            <p:ph type="subTitle" idx="1"/>
          </p:nvPr>
        </p:nvSpPr>
        <p:spPr>
          <a:xfrm>
            <a:off x="5208139" y="1354607"/>
            <a:ext cx="3555983" cy="2871300"/>
          </a:xfrm>
        </p:spPr>
        <p:txBody>
          <a:bodyPr/>
          <a:lstStyle/>
          <a:p>
            <a:endParaRPr lang="fr-FR"/>
          </a:p>
        </p:txBody>
      </p:sp>
      <p:grpSp>
        <p:nvGrpSpPr>
          <p:cNvPr id="12" name="Groupe 11">
            <a:extLst>
              <a:ext uri="{FF2B5EF4-FFF2-40B4-BE49-F238E27FC236}">
                <a16:creationId xmlns:a16="http://schemas.microsoft.com/office/drawing/2014/main" id="{BBC55F92-F4F4-A630-4D5F-7ED9E34BF3FD}"/>
              </a:ext>
            </a:extLst>
          </p:cNvPr>
          <p:cNvGrpSpPr/>
          <p:nvPr/>
        </p:nvGrpSpPr>
        <p:grpSpPr>
          <a:xfrm>
            <a:off x="306950" y="1354607"/>
            <a:ext cx="4362649" cy="3501600"/>
            <a:chOff x="347771" y="931722"/>
            <a:chExt cx="4362649" cy="3501600"/>
          </a:xfrm>
        </p:grpSpPr>
        <p:sp>
          <p:nvSpPr>
            <p:cNvPr id="4" name="Rettangolo 11">
              <a:extLst>
                <a:ext uri="{FF2B5EF4-FFF2-40B4-BE49-F238E27FC236}">
                  <a16:creationId xmlns:a16="http://schemas.microsoft.com/office/drawing/2014/main" id="{208DFFF8-1BB5-9CAB-8D61-C653B23D1C61}"/>
                </a:ext>
              </a:extLst>
            </p:cNvPr>
            <p:cNvSpPr/>
            <p:nvPr/>
          </p:nvSpPr>
          <p:spPr>
            <a:xfrm>
              <a:off x="347771" y="931722"/>
              <a:ext cx="4362649" cy="350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magine 2">
              <a:extLst>
                <a:ext uri="{FF2B5EF4-FFF2-40B4-BE49-F238E27FC236}">
                  <a16:creationId xmlns:a16="http://schemas.microsoft.com/office/drawing/2014/main" id="{2AB3D00B-C8B9-1E42-372C-EB53C984D85A}"/>
                </a:ext>
              </a:extLst>
            </p:cNvPr>
            <p:cNvPicPr>
              <a:picLocks noChangeAspect="1"/>
            </p:cNvPicPr>
            <p:nvPr/>
          </p:nvPicPr>
          <p:blipFill rotWithShape="1">
            <a:blip r:embed="rId2"/>
            <a:srcRect l="1420" t="15819" r="2467" b="12840"/>
            <a:stretch/>
          </p:blipFill>
          <p:spPr>
            <a:xfrm>
              <a:off x="379878" y="1134574"/>
              <a:ext cx="4283562" cy="1042708"/>
            </a:xfrm>
            <a:prstGeom prst="rect">
              <a:avLst/>
            </a:prstGeom>
          </p:spPr>
        </p:pic>
        <p:sp>
          <p:nvSpPr>
            <p:cNvPr id="6" name="CasellaDiTesto 3">
              <a:extLst>
                <a:ext uri="{FF2B5EF4-FFF2-40B4-BE49-F238E27FC236}">
                  <a16:creationId xmlns:a16="http://schemas.microsoft.com/office/drawing/2014/main" id="{F3C35472-98E8-3122-B9AD-4A5B0423E7E5}"/>
                </a:ext>
              </a:extLst>
            </p:cNvPr>
            <p:cNvSpPr txBox="1"/>
            <p:nvPr/>
          </p:nvSpPr>
          <p:spPr>
            <a:xfrm>
              <a:off x="3315330" y="1202691"/>
              <a:ext cx="1209383" cy="369332"/>
            </a:xfrm>
            <a:prstGeom prst="rect">
              <a:avLst/>
            </a:prstGeom>
            <a:noFill/>
          </p:spPr>
          <p:txBody>
            <a:bodyPr wrap="square" rtlCol="0">
              <a:spAutoFit/>
            </a:bodyPr>
            <a:lstStyle/>
            <a:p>
              <a:pPr algn="ctr">
                <a:buClr>
                  <a:schemeClr val="dk1"/>
                </a:buClr>
                <a:buSzPts val="1100"/>
              </a:pPr>
              <a:r>
                <a:rPr lang="it-IT" sz="900" dirty="0" err="1">
                  <a:solidFill>
                    <a:schemeClr val="dk1"/>
                  </a:solidFill>
                  <a:latin typeface="Roboto Mono"/>
                  <a:ea typeface="Roboto Mono"/>
                  <a:sym typeface="Roboto Mono"/>
                </a:rPr>
                <a:t>Neuralcoref</a:t>
              </a:r>
              <a:r>
                <a:rPr lang="it-IT" sz="900" dirty="0">
                  <a:solidFill>
                    <a:schemeClr val="dk1"/>
                  </a:solidFill>
                  <a:latin typeface="Roboto Mono"/>
                  <a:ea typeface="Roboto Mono"/>
                  <a:sym typeface="Roboto Mono"/>
                </a:rPr>
                <a:t> (</a:t>
              </a:r>
              <a:r>
                <a:rPr lang="it-IT" sz="900" dirty="0" err="1">
                  <a:solidFill>
                    <a:schemeClr val="dk1"/>
                  </a:solidFill>
                  <a:latin typeface="Roboto Mono"/>
                  <a:ea typeface="Roboto Mono"/>
                  <a:sym typeface="Roboto Mono"/>
                </a:rPr>
                <a:t>hugging</a:t>
              </a:r>
              <a:r>
                <a:rPr lang="it-IT" sz="900" dirty="0">
                  <a:solidFill>
                    <a:schemeClr val="dk1"/>
                  </a:solidFill>
                  <a:latin typeface="Roboto Mono"/>
                  <a:ea typeface="Roboto Mono"/>
                  <a:sym typeface="Roboto Mono"/>
                </a:rPr>
                <a:t> face)</a:t>
              </a:r>
              <a:endParaRPr lang="fr-FR" sz="900" dirty="0">
                <a:solidFill>
                  <a:schemeClr val="dk1"/>
                </a:solidFill>
                <a:latin typeface="Roboto Mono"/>
                <a:ea typeface="Roboto Mono"/>
                <a:sym typeface="Roboto Mono"/>
              </a:endParaRPr>
            </a:p>
          </p:txBody>
        </p:sp>
        <p:pic>
          <p:nvPicPr>
            <p:cNvPr id="7" name="Immagine 5">
              <a:extLst>
                <a:ext uri="{FF2B5EF4-FFF2-40B4-BE49-F238E27FC236}">
                  <a16:creationId xmlns:a16="http://schemas.microsoft.com/office/drawing/2014/main" id="{C3DFA42B-6E2A-E10A-C514-408F9933D556}"/>
                </a:ext>
              </a:extLst>
            </p:cNvPr>
            <p:cNvPicPr>
              <a:picLocks noChangeAspect="1"/>
            </p:cNvPicPr>
            <p:nvPr/>
          </p:nvPicPr>
          <p:blipFill rotWithShape="1">
            <a:blip r:embed="rId3"/>
            <a:srcRect b="7842"/>
            <a:stretch/>
          </p:blipFill>
          <p:spPr>
            <a:xfrm>
              <a:off x="408794" y="3278609"/>
              <a:ext cx="1974754" cy="1088535"/>
            </a:xfrm>
            <a:prstGeom prst="rect">
              <a:avLst/>
            </a:prstGeom>
          </p:spPr>
        </p:pic>
        <p:sp>
          <p:nvSpPr>
            <p:cNvPr id="8" name="CasellaDiTesto 6">
              <a:extLst>
                <a:ext uri="{FF2B5EF4-FFF2-40B4-BE49-F238E27FC236}">
                  <a16:creationId xmlns:a16="http://schemas.microsoft.com/office/drawing/2014/main" id="{FC8D0880-69F2-166A-F5AA-087E841D2644}"/>
                </a:ext>
              </a:extLst>
            </p:cNvPr>
            <p:cNvSpPr txBox="1"/>
            <p:nvPr/>
          </p:nvSpPr>
          <p:spPr>
            <a:xfrm>
              <a:off x="1427622" y="3392828"/>
              <a:ext cx="1139157" cy="369332"/>
            </a:xfrm>
            <a:prstGeom prst="rect">
              <a:avLst/>
            </a:prstGeom>
            <a:solidFill>
              <a:schemeClr val="bg1"/>
            </a:solidFill>
          </p:spPr>
          <p:txBody>
            <a:bodyPr wrap="square" rtlCol="0">
              <a:spAutoFit/>
            </a:bodyPr>
            <a:lstStyle/>
            <a:p>
              <a:r>
                <a:rPr lang="it-IT" sz="900" dirty="0">
                  <a:solidFill>
                    <a:schemeClr val="dk1"/>
                  </a:solidFill>
                  <a:latin typeface="Roboto Mono"/>
                  <a:ea typeface="Roboto Mono"/>
                </a:rPr>
                <a:t>L. </a:t>
              </a:r>
              <a:r>
                <a:rPr lang="it-IT" sz="900" dirty="0" err="1">
                  <a:solidFill>
                    <a:schemeClr val="dk1"/>
                  </a:solidFill>
                  <a:latin typeface="Roboto Mono"/>
                  <a:ea typeface="Roboto Mono"/>
                </a:rPr>
                <a:t>Grobol</a:t>
              </a:r>
              <a:r>
                <a:rPr lang="it-IT" sz="900" dirty="0">
                  <a:solidFill>
                    <a:schemeClr val="dk1"/>
                  </a:solidFill>
                  <a:latin typeface="Roboto Mono"/>
                  <a:ea typeface="Roboto Mono"/>
                </a:rPr>
                <a:t> (2020)</a:t>
              </a:r>
              <a:endParaRPr lang="fr-FR" sz="900" dirty="0">
                <a:solidFill>
                  <a:schemeClr val="dk1"/>
                </a:solidFill>
                <a:latin typeface="Roboto Mono"/>
                <a:ea typeface="Roboto Mono"/>
              </a:endParaRPr>
            </a:p>
          </p:txBody>
        </p:sp>
        <p:pic>
          <p:nvPicPr>
            <p:cNvPr id="9" name="Immagine 8">
              <a:extLst>
                <a:ext uri="{FF2B5EF4-FFF2-40B4-BE49-F238E27FC236}">
                  <a16:creationId xmlns:a16="http://schemas.microsoft.com/office/drawing/2014/main" id="{609BC168-7642-FB38-9494-A61A52FC87F9}"/>
                </a:ext>
              </a:extLst>
            </p:cNvPr>
            <p:cNvPicPr>
              <a:picLocks noChangeAspect="1"/>
            </p:cNvPicPr>
            <p:nvPr/>
          </p:nvPicPr>
          <p:blipFill rotWithShape="1">
            <a:blip r:embed="rId4"/>
            <a:srcRect l="3519" t="4687" r="2527"/>
            <a:stretch/>
          </p:blipFill>
          <p:spPr>
            <a:xfrm>
              <a:off x="2599481" y="2167238"/>
              <a:ext cx="1996996" cy="1329249"/>
            </a:xfrm>
            <a:prstGeom prst="rect">
              <a:avLst/>
            </a:prstGeom>
          </p:spPr>
        </p:pic>
        <p:pic>
          <p:nvPicPr>
            <p:cNvPr id="10" name="Immagine 10">
              <a:extLst>
                <a:ext uri="{FF2B5EF4-FFF2-40B4-BE49-F238E27FC236}">
                  <a16:creationId xmlns:a16="http://schemas.microsoft.com/office/drawing/2014/main" id="{DF8980D0-D900-45D6-BFD3-6C5C7533A358}"/>
                </a:ext>
              </a:extLst>
            </p:cNvPr>
            <p:cNvPicPr>
              <a:picLocks noChangeAspect="1"/>
            </p:cNvPicPr>
            <p:nvPr/>
          </p:nvPicPr>
          <p:blipFill rotWithShape="1">
            <a:blip r:embed="rId5"/>
            <a:srcRect l="1351" r="5703"/>
            <a:stretch/>
          </p:blipFill>
          <p:spPr>
            <a:xfrm>
              <a:off x="540766" y="2199677"/>
              <a:ext cx="2070563" cy="1181161"/>
            </a:xfrm>
            <a:prstGeom prst="rect">
              <a:avLst/>
            </a:prstGeom>
          </p:spPr>
        </p:pic>
        <p:pic>
          <p:nvPicPr>
            <p:cNvPr id="11" name="Immagine 15">
              <a:extLst>
                <a:ext uri="{FF2B5EF4-FFF2-40B4-BE49-F238E27FC236}">
                  <a16:creationId xmlns:a16="http://schemas.microsoft.com/office/drawing/2014/main" id="{8A029762-671A-FF2E-0580-4A3060FF730B}"/>
                </a:ext>
              </a:extLst>
            </p:cNvPr>
            <p:cNvPicPr>
              <a:picLocks noChangeAspect="1"/>
            </p:cNvPicPr>
            <p:nvPr/>
          </p:nvPicPr>
          <p:blipFill>
            <a:blip r:embed="rId6"/>
            <a:stretch>
              <a:fillRect/>
            </a:stretch>
          </p:blipFill>
          <p:spPr>
            <a:xfrm>
              <a:off x="2259028" y="3774150"/>
              <a:ext cx="2412107" cy="620491"/>
            </a:xfrm>
            <a:prstGeom prst="rect">
              <a:avLst/>
            </a:prstGeom>
          </p:spPr>
        </p:pic>
      </p:grpSp>
    </p:spTree>
    <p:extLst>
      <p:ext uri="{BB962C8B-B14F-4D97-AF65-F5344CB8AC3E}">
        <p14:creationId xmlns:p14="http://schemas.microsoft.com/office/powerpoint/2010/main" val="17970975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F782BF-3689-125E-2669-6D70EE784368}"/>
              </a:ext>
            </a:extLst>
          </p:cNvPr>
          <p:cNvSpPr>
            <a:spLocks noGrp="1"/>
          </p:cNvSpPr>
          <p:nvPr>
            <p:ph type="title"/>
          </p:nvPr>
        </p:nvSpPr>
        <p:spPr/>
        <p:txBody>
          <a:bodyPr/>
          <a:lstStyle/>
          <a:p>
            <a:r>
              <a:rPr lang="fr-FR" dirty="0"/>
              <a:t>Corpus annotés en coréférence</a:t>
            </a:r>
          </a:p>
        </p:txBody>
      </p:sp>
      <p:sp>
        <p:nvSpPr>
          <p:cNvPr id="3" name="Sous-titre 2">
            <a:extLst>
              <a:ext uri="{FF2B5EF4-FFF2-40B4-BE49-F238E27FC236}">
                <a16:creationId xmlns:a16="http://schemas.microsoft.com/office/drawing/2014/main" id="{C392C52A-C2F6-0D88-34C2-A6D75AD535D9}"/>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796562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ED2505-A1C5-6368-95F6-F64273659B88}"/>
              </a:ext>
            </a:extLst>
          </p:cNvPr>
          <p:cNvSpPr>
            <a:spLocks noGrp="1"/>
          </p:cNvSpPr>
          <p:nvPr>
            <p:ph type="title"/>
          </p:nvPr>
        </p:nvSpPr>
        <p:spPr/>
        <p:txBody>
          <a:bodyPr/>
          <a:lstStyle/>
          <a:p>
            <a:r>
              <a:rPr lang="fr-FR" dirty="0" err="1"/>
              <a:t>Dataset</a:t>
            </a:r>
            <a:r>
              <a:rPr lang="fr-FR" dirty="0"/>
              <a:t> vs corpus</a:t>
            </a:r>
          </a:p>
        </p:txBody>
      </p:sp>
      <p:sp>
        <p:nvSpPr>
          <p:cNvPr id="3" name="Sous-titre 2">
            <a:extLst>
              <a:ext uri="{FF2B5EF4-FFF2-40B4-BE49-F238E27FC236}">
                <a16:creationId xmlns:a16="http://schemas.microsoft.com/office/drawing/2014/main" id="{38E7D834-41B8-56AB-2CA8-B59B0E46AA72}"/>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3313522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FDB820-4CD6-86B8-DBFB-9F186D92663C}"/>
              </a:ext>
            </a:extLst>
          </p:cNvPr>
          <p:cNvSpPr>
            <a:spLocks noGrp="1"/>
          </p:cNvSpPr>
          <p:nvPr>
            <p:ph type="title"/>
          </p:nvPr>
        </p:nvSpPr>
        <p:spPr/>
        <p:txBody>
          <a:bodyPr/>
          <a:lstStyle/>
          <a:p>
            <a:r>
              <a:rPr lang="it-IT" dirty="0" err="1"/>
              <a:t>Traitement</a:t>
            </a:r>
            <a:r>
              <a:rPr lang="it-IT" dirty="0"/>
              <a:t> </a:t>
            </a:r>
            <a:r>
              <a:rPr lang="it-IT" dirty="0" err="1"/>
              <a:t>Automatique</a:t>
            </a:r>
            <a:r>
              <a:rPr lang="it-IT" dirty="0"/>
              <a:t> de la Langue</a:t>
            </a:r>
            <a:endParaRPr lang="fr-FR" dirty="0"/>
          </a:p>
        </p:txBody>
      </p:sp>
      <p:sp>
        <p:nvSpPr>
          <p:cNvPr id="3" name="Sous-titre 2">
            <a:extLst>
              <a:ext uri="{FF2B5EF4-FFF2-40B4-BE49-F238E27FC236}">
                <a16:creationId xmlns:a16="http://schemas.microsoft.com/office/drawing/2014/main" id="{1BEC0947-A372-520E-D008-B4C5243F60CA}"/>
              </a:ext>
            </a:extLst>
          </p:cNvPr>
          <p:cNvSpPr>
            <a:spLocks noGrp="1"/>
          </p:cNvSpPr>
          <p:nvPr>
            <p:ph type="subTitle" idx="1"/>
          </p:nvPr>
        </p:nvSpPr>
        <p:spPr>
          <a:xfrm>
            <a:off x="99059" y="1205478"/>
            <a:ext cx="6284807" cy="3552410"/>
          </a:xfrm>
        </p:spPr>
        <p:txBody>
          <a:bodyPr/>
          <a:lstStyle/>
          <a:p>
            <a:r>
              <a:rPr lang="fr-FR" sz="1800" dirty="0"/>
              <a:t>Élaboration de programmes informatiques manipulant la forme langagière et capables, à travers la forme, de traiter le sens associé, pour résoudre des problèmes spécifiques </a:t>
            </a:r>
          </a:p>
          <a:p>
            <a:endParaRPr lang="fr-FR" sz="1800" dirty="0"/>
          </a:p>
          <a:p>
            <a:r>
              <a:rPr lang="fr-FR" sz="1800" dirty="0"/>
              <a:t>Le but du TAL est de faire en sorte que les problèmes mettant en jeu des informations langagières deviennent calculables</a:t>
            </a:r>
          </a:p>
          <a:p>
            <a:endParaRPr lang="fr-FR" sz="1800" dirty="0"/>
          </a:p>
          <a:p>
            <a:r>
              <a:rPr lang="fr-FR" sz="1800" dirty="0"/>
              <a:t>Problème central du TAL : </a:t>
            </a:r>
            <a:r>
              <a:rPr lang="fr-FR" sz="1800" b="1" dirty="0"/>
              <a:t>Traiter l’ambiguïté</a:t>
            </a:r>
          </a:p>
        </p:txBody>
      </p:sp>
      <p:sp>
        <p:nvSpPr>
          <p:cNvPr id="4" name="ZoneTexte 3">
            <a:extLst>
              <a:ext uri="{FF2B5EF4-FFF2-40B4-BE49-F238E27FC236}">
                <a16:creationId xmlns:a16="http://schemas.microsoft.com/office/drawing/2014/main" id="{D560634C-4F8B-EF51-32B4-92EA046B37E0}"/>
              </a:ext>
            </a:extLst>
          </p:cNvPr>
          <p:cNvSpPr txBox="1"/>
          <p:nvPr/>
        </p:nvSpPr>
        <p:spPr>
          <a:xfrm>
            <a:off x="5389337" y="4762500"/>
            <a:ext cx="3543300" cy="307777"/>
          </a:xfrm>
          <a:prstGeom prst="rect">
            <a:avLst/>
          </a:prstGeom>
          <a:noFill/>
        </p:spPr>
        <p:txBody>
          <a:bodyPr wrap="square" rtlCol="0">
            <a:spAutoFit/>
          </a:bodyPr>
          <a:lstStyle/>
          <a:p>
            <a:r>
              <a:rPr lang="it-IT" dirty="0">
                <a:solidFill>
                  <a:schemeClr val="accent6"/>
                </a:solidFill>
                <a:latin typeface="Figtree" panose="020B0604020202020204" charset="0"/>
              </a:rPr>
              <a:t>Diapo de G. </a:t>
            </a:r>
            <a:r>
              <a:rPr lang="it-IT" dirty="0" err="1">
                <a:solidFill>
                  <a:schemeClr val="accent6"/>
                </a:solidFill>
                <a:latin typeface="Figtree" panose="020B0604020202020204" charset="0"/>
              </a:rPr>
              <a:t>Antoniadis</a:t>
            </a:r>
            <a:r>
              <a:rPr lang="it-IT" dirty="0">
                <a:solidFill>
                  <a:schemeClr val="accent6"/>
                </a:solidFill>
                <a:latin typeface="Figtree" panose="020B0604020202020204" charset="0"/>
              </a:rPr>
              <a:t>/V. </a:t>
            </a:r>
            <a:r>
              <a:rPr lang="it-IT" dirty="0" err="1">
                <a:solidFill>
                  <a:schemeClr val="accent6"/>
                </a:solidFill>
                <a:latin typeface="Figtree" panose="020B0604020202020204" charset="0"/>
              </a:rPr>
              <a:t>Aubergé</a:t>
            </a:r>
            <a:endParaRPr lang="fr-FR" dirty="0">
              <a:solidFill>
                <a:schemeClr val="accent6"/>
              </a:solidFill>
              <a:latin typeface="Figtree" panose="020B0604020202020204" charset="0"/>
            </a:endParaRPr>
          </a:p>
        </p:txBody>
      </p:sp>
      <p:pic>
        <p:nvPicPr>
          <p:cNvPr id="6" name="Image 5" descr="Une image contenant croquis, dessin humoristique, texte, clipart&#10;&#10;Description générée automatiquement">
            <a:extLst>
              <a:ext uri="{FF2B5EF4-FFF2-40B4-BE49-F238E27FC236}">
                <a16:creationId xmlns:a16="http://schemas.microsoft.com/office/drawing/2014/main" id="{076923E8-E0E0-E394-B0A9-812868D62C0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188" b="90000" l="10000" r="90000">
                        <a14:foregroundMark x1="38200" y1="32438" x2="38200" y2="32438"/>
                        <a14:foregroundMark x1="39333" y1="32313" x2="39867" y2="39813"/>
                        <a14:foregroundMark x1="47067" y1="25063" x2="49267" y2="38438"/>
                        <a14:foregroundMark x1="49267" y1="38438" x2="61733" y2="41250"/>
                        <a14:foregroundMark x1="61733" y1="41250" x2="55267" y2="30312"/>
                        <a14:foregroundMark x1="55267" y1="30312" x2="45933" y2="27250"/>
                        <a14:foregroundMark x1="22467" y1="20188" x2="33533" y2="22375"/>
                        <a14:foregroundMark x1="33533" y1="22375" x2="31667" y2="12625"/>
                        <a14:foregroundMark x1="31667" y1="12625" x2="22067" y2="17813"/>
                        <a14:foregroundMark x1="22067" y1="17813" x2="22000" y2="19063"/>
                        <a14:foregroundMark x1="73800" y1="63813" x2="67133" y2="73063"/>
                        <a14:foregroundMark x1="67133" y1="73063" x2="80733" y2="77688"/>
                        <a14:foregroundMark x1="80733" y1="77688" x2="81000" y2="65000"/>
                        <a14:foregroundMark x1="81000" y1="65000" x2="75400" y2="63938"/>
                        <a14:foregroundMark x1="61800" y1="19375" x2="61467" y2="18938"/>
                        <a14:foregroundMark x1="63133" y1="19375" x2="63933" y2="20750"/>
                        <a14:foregroundMark x1="64267" y1="16500" x2="80000" y2="12750"/>
                        <a14:foregroundMark x1="80000" y1="12750" x2="73000" y2="3188"/>
                        <a14:foregroundMark x1="73000" y1="3188" x2="67733" y2="13563"/>
                        <a14:foregroundMark x1="67733" y1="13563" x2="63800" y2="17250"/>
                      </a14:backgroundRemoval>
                    </a14:imgEffect>
                  </a14:imgLayer>
                </a14:imgProps>
              </a:ext>
            </a:extLst>
          </a:blip>
          <a:stretch>
            <a:fillRect/>
          </a:stretch>
        </p:blipFill>
        <p:spPr>
          <a:xfrm>
            <a:off x="6147825" y="1280506"/>
            <a:ext cx="3020854" cy="3222244"/>
          </a:xfrm>
          <a:prstGeom prst="rect">
            <a:avLst/>
          </a:prstGeom>
        </p:spPr>
      </p:pic>
    </p:spTree>
    <p:extLst>
      <p:ext uri="{BB962C8B-B14F-4D97-AF65-F5344CB8AC3E}">
        <p14:creationId xmlns:p14="http://schemas.microsoft.com/office/powerpoint/2010/main" val="4122067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A05328-DD88-5081-B1FE-99F457962872}"/>
              </a:ext>
            </a:extLst>
          </p:cNvPr>
          <p:cNvSpPr>
            <a:spLocks noGrp="1"/>
          </p:cNvSpPr>
          <p:nvPr>
            <p:ph type="title"/>
          </p:nvPr>
        </p:nvSpPr>
        <p:spPr/>
        <p:txBody>
          <a:bodyPr/>
          <a:lstStyle/>
          <a:p>
            <a:r>
              <a:rPr lang="fr-FR" sz="5400" dirty="0"/>
              <a:t>Le langage est redondant, implicite </a:t>
            </a:r>
            <a:br>
              <a:rPr lang="fr-FR" sz="5400" dirty="0"/>
            </a:br>
            <a:r>
              <a:rPr lang="fr-FR" sz="5400" dirty="0"/>
              <a:t>et ambigu</a:t>
            </a:r>
          </a:p>
        </p:txBody>
      </p:sp>
    </p:spTree>
    <p:extLst>
      <p:ext uri="{BB962C8B-B14F-4D97-AF65-F5344CB8AC3E}">
        <p14:creationId xmlns:p14="http://schemas.microsoft.com/office/powerpoint/2010/main" val="597314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254F95-4136-E8D9-1117-01DCE0407134}"/>
              </a:ext>
            </a:extLst>
          </p:cNvPr>
          <p:cNvSpPr>
            <a:spLocks noGrp="1"/>
          </p:cNvSpPr>
          <p:nvPr>
            <p:ph type="title"/>
          </p:nvPr>
        </p:nvSpPr>
        <p:spPr/>
        <p:txBody>
          <a:bodyPr/>
          <a:lstStyle/>
          <a:p>
            <a:r>
              <a:rPr lang="fr-FR" dirty="0"/>
              <a:t>Le langage est ambigu, implicite</a:t>
            </a:r>
          </a:p>
        </p:txBody>
      </p:sp>
      <p:sp>
        <p:nvSpPr>
          <p:cNvPr id="5" name="ZoneTexte 4">
            <a:extLst>
              <a:ext uri="{FF2B5EF4-FFF2-40B4-BE49-F238E27FC236}">
                <a16:creationId xmlns:a16="http://schemas.microsoft.com/office/drawing/2014/main" id="{54EF4DE3-76C9-18E9-F3C6-939C31FAA22A}"/>
              </a:ext>
            </a:extLst>
          </p:cNvPr>
          <p:cNvSpPr txBox="1"/>
          <p:nvPr/>
        </p:nvSpPr>
        <p:spPr>
          <a:xfrm>
            <a:off x="902880" y="1017725"/>
            <a:ext cx="7303860" cy="584775"/>
          </a:xfrm>
          <a:prstGeom prst="rect">
            <a:avLst/>
          </a:prstGeom>
          <a:noFill/>
        </p:spPr>
        <p:txBody>
          <a:bodyPr wrap="square" rtlCol="0">
            <a:spAutoFit/>
          </a:bodyPr>
          <a:lstStyle/>
          <a:p>
            <a:pPr algn="ctr"/>
            <a:r>
              <a:rPr lang="fr-FR" sz="1600" dirty="0">
                <a:solidFill>
                  <a:schemeClr val="accent6"/>
                </a:solidFill>
                <a:latin typeface="Figtree" panose="020B0604020202020204" charset="0"/>
                <a:ea typeface="Amiri" panose="00000500000000000000" pitchFamily="2" charset="-78"/>
                <a:cs typeface="Amiri" panose="00000500000000000000" pitchFamily="2" charset="-78"/>
              </a:rPr>
              <a:t>Ambiguïté : un même segment linguistique peut se prêter à deux interprétations mutuellement exclusives (Kerbrat-</a:t>
            </a:r>
            <a:r>
              <a:rPr lang="fr-FR" sz="1600" dirty="0" err="1">
                <a:solidFill>
                  <a:schemeClr val="accent6"/>
                </a:solidFill>
                <a:latin typeface="Figtree" panose="020B0604020202020204" charset="0"/>
                <a:ea typeface="Amiri" panose="00000500000000000000" pitchFamily="2" charset="-78"/>
                <a:cs typeface="Amiri" panose="00000500000000000000" pitchFamily="2" charset="-78"/>
              </a:rPr>
              <a:t>Orecchioni</a:t>
            </a:r>
            <a:r>
              <a:rPr lang="fr-FR" sz="1600" dirty="0">
                <a:solidFill>
                  <a:schemeClr val="accent6"/>
                </a:solidFill>
                <a:latin typeface="Figtree" panose="020B0604020202020204" charset="0"/>
                <a:ea typeface="Amiri" panose="00000500000000000000" pitchFamily="2" charset="-78"/>
                <a:cs typeface="Amiri" panose="00000500000000000000" pitchFamily="2" charset="-78"/>
              </a:rPr>
              <a:t>, 2005)</a:t>
            </a:r>
          </a:p>
        </p:txBody>
      </p:sp>
      <p:graphicFrame>
        <p:nvGraphicFramePr>
          <p:cNvPr id="10" name="Google Shape;1730;p49">
            <a:extLst>
              <a:ext uri="{FF2B5EF4-FFF2-40B4-BE49-F238E27FC236}">
                <a16:creationId xmlns:a16="http://schemas.microsoft.com/office/drawing/2014/main" id="{6B4E5F9B-CB48-30CC-DA50-B6BEB3E831E6}"/>
              </a:ext>
            </a:extLst>
          </p:cNvPr>
          <p:cNvGraphicFramePr/>
          <p:nvPr>
            <p:extLst>
              <p:ext uri="{D42A27DB-BD31-4B8C-83A1-F6EECF244321}">
                <p14:modId xmlns:p14="http://schemas.microsoft.com/office/powerpoint/2010/main" val="886464460"/>
              </p:ext>
            </p:extLst>
          </p:nvPr>
        </p:nvGraphicFramePr>
        <p:xfrm>
          <a:off x="811440" y="1839194"/>
          <a:ext cx="7486740" cy="2867001"/>
        </p:xfrm>
        <a:graphic>
          <a:graphicData uri="http://schemas.openxmlformats.org/drawingml/2006/table">
            <a:tbl>
              <a:tblPr>
                <a:noFill/>
                <a:tableStyleId>{70E98D0B-1FE5-4FA9-8DC5-9B1E4E92C84E}</a:tableStyleId>
              </a:tblPr>
              <a:tblGrid>
                <a:gridCol w="3776326">
                  <a:extLst>
                    <a:ext uri="{9D8B030D-6E8A-4147-A177-3AD203B41FA5}">
                      <a16:colId xmlns:a16="http://schemas.microsoft.com/office/drawing/2014/main" val="20000"/>
                    </a:ext>
                  </a:extLst>
                </a:gridCol>
                <a:gridCol w="3710414">
                  <a:extLst>
                    <a:ext uri="{9D8B030D-6E8A-4147-A177-3AD203B41FA5}">
                      <a16:colId xmlns:a16="http://schemas.microsoft.com/office/drawing/2014/main" val="20001"/>
                    </a:ext>
                  </a:extLst>
                </a:gridCol>
              </a:tblGrid>
              <a:tr h="532599">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Exemple</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dirty="0">
                          <a:solidFill>
                            <a:schemeClr val="lt1"/>
                          </a:solidFill>
                          <a:latin typeface="MuseoModerno"/>
                          <a:ea typeface="MuseoModerno"/>
                          <a:cs typeface="MuseoModerno"/>
                          <a:sym typeface="MuseoModerno"/>
                        </a:rPr>
                        <a:t>Type d’ambiguité</a:t>
                      </a:r>
                      <a:endParaRPr sz="1800" b="1" dirty="0">
                        <a:solidFill>
                          <a:schemeClr val="lt1"/>
                        </a:solidFill>
                        <a:latin typeface="MuseoModerno"/>
                        <a:ea typeface="MuseoModerno"/>
                        <a:cs typeface="MuseoModerno"/>
                        <a:sym typeface="MuseoModerno"/>
                      </a:endParaRPr>
                    </a:p>
                  </a:txBody>
                  <a:tcPr marL="91425" marR="91425" marT="91425" marB="91425"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alpha val="0"/>
                        </a:schemeClr>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410342">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C’est un </a:t>
                      </a:r>
                      <a:r>
                        <a:rPr lang="en" sz="1600" b="1" u="sng" dirty="0">
                          <a:solidFill>
                            <a:schemeClr val="lt1"/>
                          </a:solidFill>
                          <a:latin typeface="MuseoModerno"/>
                          <a:ea typeface="MuseoModerno"/>
                          <a:cs typeface="MuseoModerno"/>
                          <a:sym typeface="MuseoModerno"/>
                        </a:rPr>
                        <a:t>vol</a:t>
                      </a:r>
                      <a:r>
                        <a:rPr lang="en" sz="1600" b="0" dirty="0">
                          <a:solidFill>
                            <a:schemeClr val="lt1"/>
                          </a:solidFill>
                          <a:latin typeface="MuseoModerno"/>
                          <a:ea typeface="MuseoModerno"/>
                          <a:cs typeface="MuseoModerno"/>
                          <a:sym typeface="MuseoModerno"/>
                        </a:rPr>
                        <a:t> très risqué</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a:t>
                      </a:r>
                      <a:r>
                        <a:rPr lang="en" dirty="0">
                          <a:solidFill>
                            <a:schemeClr val="lt1"/>
                          </a:solidFill>
                          <a:latin typeface="Figtree"/>
                          <a:ea typeface="Figtree"/>
                          <a:cs typeface="Figtree"/>
                          <a:sym typeface="Figtree"/>
                        </a:rPr>
                        <a:t> Homonymie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10326">
                <a:tc>
                  <a:txBody>
                    <a:bodyPr/>
                    <a:lstStyle/>
                    <a:p>
                      <a:pPr marL="0" lvl="0" indent="0" algn="l" rtl="0">
                        <a:lnSpc>
                          <a:spcPct val="115000"/>
                        </a:lnSpc>
                        <a:spcBef>
                          <a:spcPts val="0"/>
                        </a:spcBef>
                        <a:spcAft>
                          <a:spcPts val="0"/>
                        </a:spcAft>
                        <a:buNone/>
                      </a:pPr>
                      <a:r>
                        <a:rPr lang="en" sz="1600" b="0" dirty="0">
                          <a:solidFill>
                            <a:schemeClr val="lt1"/>
                          </a:solidFill>
                          <a:latin typeface="MuseoModerno"/>
                          <a:ea typeface="MuseoModerno"/>
                          <a:cs typeface="MuseoModerno"/>
                          <a:sym typeface="MuseoModerno"/>
                        </a:rPr>
                        <a:t>Je </a:t>
                      </a:r>
                      <a:r>
                        <a:rPr lang="en" sz="1600" b="1" u="sng" dirty="0">
                          <a:solidFill>
                            <a:schemeClr val="lt1"/>
                          </a:solidFill>
                          <a:latin typeface="MuseoModerno"/>
                          <a:ea typeface="MuseoModerno"/>
                          <a:cs typeface="MuseoModerno"/>
                          <a:sym typeface="MuseoModerno"/>
                        </a:rPr>
                        <a:t>loue</a:t>
                      </a:r>
                      <a:r>
                        <a:rPr lang="en" sz="1600" b="0" dirty="0">
                          <a:solidFill>
                            <a:schemeClr val="lt1"/>
                          </a:solidFill>
                          <a:latin typeface="MuseoModerno"/>
                          <a:ea typeface="MuseoModerno"/>
                          <a:cs typeface="MuseoModerno"/>
                          <a:sym typeface="MuseoModerno"/>
                        </a:rPr>
                        <a:t> pour l’année un appartement à Grenoble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Sémantique </a:t>
                      </a:r>
                      <a:r>
                        <a:rPr lang="en" dirty="0">
                          <a:solidFill>
                            <a:schemeClr val="lt1"/>
                          </a:solidFill>
                          <a:latin typeface="Figtree"/>
                          <a:ea typeface="Figtree"/>
                          <a:cs typeface="Figtree"/>
                          <a:sym typeface="Wingdings" panose="05000000000000000000" pitchFamily="2" charset="2"/>
                        </a:rPr>
                        <a:t> Polysémie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410342">
                <a:tc>
                  <a:txBody>
                    <a:bodyPr/>
                    <a:lstStyle/>
                    <a:p>
                      <a:pPr marL="0" lvl="0" indent="0" algn="l" rtl="0">
                        <a:lnSpc>
                          <a:spcPct val="115000"/>
                        </a:lnSpc>
                        <a:spcBef>
                          <a:spcPts val="0"/>
                        </a:spcBef>
                        <a:spcAft>
                          <a:spcPts val="0"/>
                        </a:spcAft>
                        <a:buNone/>
                      </a:pPr>
                      <a:r>
                        <a:rPr lang="fr-FR" sz="1600" b="1" dirty="0">
                          <a:solidFill>
                            <a:schemeClr val="lt1"/>
                          </a:solidFill>
                          <a:latin typeface="MuseoModerno"/>
                          <a:ea typeface="MuseoModerno"/>
                          <a:cs typeface="MuseoModerno"/>
                          <a:sym typeface="MuseoModerno"/>
                        </a:rPr>
                        <a:t>C</a:t>
                      </a:r>
                      <a:r>
                        <a:rPr lang="en" sz="1600" b="1" dirty="0">
                          <a:solidFill>
                            <a:schemeClr val="lt1"/>
                          </a:solidFill>
                          <a:latin typeface="MuseoModerno"/>
                          <a:ea typeface="MuseoModerno"/>
                          <a:cs typeface="MuseoModerno"/>
                          <a:sym typeface="MuseoModerno"/>
                        </a:rPr>
                        <a:t>ouvent </a:t>
                      </a:r>
                      <a:r>
                        <a:rPr lang="en" sz="1600" b="0" dirty="0">
                          <a:solidFill>
                            <a:schemeClr val="lt1"/>
                          </a:solidFill>
                          <a:latin typeface="MuseoModerno"/>
                          <a:ea typeface="MuseoModerno"/>
                          <a:cs typeface="MuseoModerno"/>
                          <a:sym typeface="MuseoModerno"/>
                        </a:rPr>
                        <a:t>(nom ou verbe)</a:t>
                      </a:r>
                      <a:endParaRPr sz="1600" b="0"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410342">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La petite porte le voile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catégorielle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solidFill>
                      <a:prstDash val="solid"/>
                      <a:round/>
                      <a:headEnd type="none" w="sm" len="sm"/>
                      <a:tailEnd type="none" w="sm" len="sm"/>
                    </a:lnB>
                  </a:tcPr>
                </a:tc>
                <a:extLst>
                  <a:ext uri="{0D108BD9-81ED-4DB2-BD59-A6C34878D82A}">
                    <a16:rowId xmlns:a16="http://schemas.microsoft.com/office/drawing/2014/main" val="10004"/>
                  </a:ext>
                </a:extLst>
              </a:tr>
              <a:tr h="510326">
                <a:tc>
                  <a:txBody>
                    <a:bodyPr/>
                    <a:lstStyle/>
                    <a:p>
                      <a:pPr marL="0" lvl="0" indent="0" algn="l" rtl="0">
                        <a:lnSpc>
                          <a:spcPct val="115000"/>
                        </a:lnSpc>
                        <a:spcBef>
                          <a:spcPts val="0"/>
                        </a:spcBef>
                        <a:spcAft>
                          <a:spcPts val="0"/>
                        </a:spcAft>
                        <a:buNone/>
                      </a:pPr>
                      <a:r>
                        <a:rPr lang="en" sz="1600" b="1" dirty="0">
                          <a:solidFill>
                            <a:schemeClr val="lt1"/>
                          </a:solidFill>
                          <a:latin typeface="MuseoModerno"/>
                          <a:ea typeface="MuseoModerno"/>
                          <a:cs typeface="MuseoModerno"/>
                          <a:sym typeface="MuseoModerno"/>
                        </a:rPr>
                        <a:t>Je vois un homme sur la colline avec un téléscope</a:t>
                      </a:r>
                      <a:endParaRPr sz="1600" b="1" dirty="0">
                        <a:solidFill>
                          <a:schemeClr val="lt1"/>
                        </a:solidFill>
                        <a:latin typeface="MuseoModerno"/>
                        <a:ea typeface="MuseoModerno"/>
                        <a:cs typeface="MuseoModerno"/>
                        <a:sym typeface="MuseoModerno"/>
                      </a:endParaRPr>
                    </a:p>
                  </a:txBody>
                  <a:tcPr marL="91425" marR="91425" marT="0" marB="0" anchor="ctr">
                    <a:lnL w="19050" cap="flat" cmpd="sng">
                      <a:solidFill>
                        <a:schemeClr val="accent2">
                          <a:alpha val="0"/>
                        </a:schemeClr>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dirty="0">
                          <a:solidFill>
                            <a:schemeClr val="lt1"/>
                          </a:solidFill>
                          <a:latin typeface="Figtree"/>
                          <a:ea typeface="Figtree"/>
                          <a:cs typeface="Figtree"/>
                          <a:sym typeface="Figtree"/>
                        </a:rPr>
                        <a:t>Syntaxique structurale</a:t>
                      </a:r>
                      <a:endParaRPr dirty="0">
                        <a:solidFill>
                          <a:schemeClr val="lt1"/>
                        </a:solidFill>
                        <a:latin typeface="Figtree"/>
                        <a:ea typeface="Figtree"/>
                        <a:cs typeface="Figtree"/>
                        <a:sym typeface="Figtree"/>
                      </a:endParaRPr>
                    </a:p>
                  </a:txBody>
                  <a:tcPr marL="91425" marR="91425" marT="0" marB="0" anchor="ctr">
                    <a:lnL w="19050" cap="flat" cmpd="sng">
                      <a:solidFill>
                        <a:schemeClr val="accent2"/>
                      </a:solidFill>
                      <a:prstDash val="solid"/>
                      <a:round/>
                      <a:headEnd type="none" w="sm" len="sm"/>
                      <a:tailEnd type="none" w="sm" len="sm"/>
                    </a:lnL>
                    <a:lnR w="19050" cap="flat" cmpd="sng">
                      <a:solidFill>
                        <a:schemeClr val="accent2"/>
                      </a:solidFill>
                      <a:prstDash val="solid"/>
                      <a:round/>
                      <a:headEnd type="none" w="sm" len="sm"/>
                      <a:tailEnd type="none" w="sm" len="sm"/>
                    </a:lnR>
                    <a:lnT w="19050" cap="flat" cmpd="sng">
                      <a:solidFill>
                        <a:schemeClr val="accent2"/>
                      </a:solidFill>
                      <a:prstDash val="solid"/>
                      <a:round/>
                      <a:headEnd type="none" w="sm" len="sm"/>
                      <a:tailEnd type="none" w="sm" len="sm"/>
                    </a:lnT>
                    <a:lnB w="19050" cap="flat" cmpd="sng">
                      <a:solidFill>
                        <a:schemeClr val="accent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656877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DDC78E-46D1-7BAE-5C42-A34B2C1A1E27}"/>
              </a:ext>
            </a:extLst>
          </p:cNvPr>
          <p:cNvSpPr>
            <a:spLocks noGrp="1"/>
          </p:cNvSpPr>
          <p:nvPr>
            <p:ph type="title"/>
          </p:nvPr>
        </p:nvSpPr>
        <p:spPr>
          <a:xfrm>
            <a:off x="720000" y="257580"/>
            <a:ext cx="7704000" cy="572700"/>
          </a:xfrm>
        </p:spPr>
        <p:txBody>
          <a:bodyPr/>
          <a:lstStyle/>
          <a:p>
            <a:r>
              <a:rPr lang="fr-FR" dirty="0"/>
              <a:t>L’implicite dans le langage</a:t>
            </a:r>
          </a:p>
        </p:txBody>
      </p:sp>
      <p:pic>
        <p:nvPicPr>
          <p:cNvPr id="4" name="Image 3">
            <a:extLst>
              <a:ext uri="{FF2B5EF4-FFF2-40B4-BE49-F238E27FC236}">
                <a16:creationId xmlns:a16="http://schemas.microsoft.com/office/drawing/2014/main" id="{6BD05E58-2ED7-5DB4-3B08-64DB6A230518}"/>
              </a:ext>
            </a:extLst>
          </p:cNvPr>
          <p:cNvPicPr>
            <a:picLocks noChangeAspect="1"/>
          </p:cNvPicPr>
          <p:nvPr/>
        </p:nvPicPr>
        <p:blipFill>
          <a:blip r:embed="rId3"/>
          <a:stretch>
            <a:fillRect/>
          </a:stretch>
        </p:blipFill>
        <p:spPr>
          <a:xfrm>
            <a:off x="512932" y="1088670"/>
            <a:ext cx="4624362" cy="1241055"/>
          </a:xfrm>
          <a:prstGeom prst="rect">
            <a:avLst/>
          </a:prstGeom>
        </p:spPr>
      </p:pic>
      <p:sp>
        <p:nvSpPr>
          <p:cNvPr id="5" name="ZoneTexte 4">
            <a:extLst>
              <a:ext uri="{FF2B5EF4-FFF2-40B4-BE49-F238E27FC236}">
                <a16:creationId xmlns:a16="http://schemas.microsoft.com/office/drawing/2014/main" id="{52B5B94E-06F6-02C5-8CC2-E458D81269DA}"/>
              </a:ext>
            </a:extLst>
          </p:cNvPr>
          <p:cNvSpPr txBox="1"/>
          <p:nvPr/>
        </p:nvSpPr>
        <p:spPr>
          <a:xfrm>
            <a:off x="5546100" y="1386032"/>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r>
              <a:rPr lang="fr-FR" sz="1800" dirty="0">
                <a:solidFill>
                  <a:schemeClr val="bg1"/>
                </a:solidFill>
                <a:latin typeface="Figtree" panose="020B0604020202020204" charset="0"/>
                <a:cs typeface="Figtree" panose="020B0604020202020204" charset="0"/>
              </a:rPr>
              <a:t>Métonymie</a:t>
            </a:r>
          </a:p>
        </p:txBody>
      </p:sp>
      <p:pic>
        <p:nvPicPr>
          <p:cNvPr id="7" name="Image 6">
            <a:extLst>
              <a:ext uri="{FF2B5EF4-FFF2-40B4-BE49-F238E27FC236}">
                <a16:creationId xmlns:a16="http://schemas.microsoft.com/office/drawing/2014/main" id="{0307286D-FB6A-6243-628A-B06BE4185494}"/>
              </a:ext>
            </a:extLst>
          </p:cNvPr>
          <p:cNvPicPr>
            <a:picLocks noChangeAspect="1"/>
          </p:cNvPicPr>
          <p:nvPr/>
        </p:nvPicPr>
        <p:blipFill>
          <a:blip r:embed="rId4"/>
          <a:stretch>
            <a:fillRect/>
          </a:stretch>
        </p:blipFill>
        <p:spPr>
          <a:xfrm>
            <a:off x="512932" y="2517170"/>
            <a:ext cx="4660610" cy="1064234"/>
          </a:xfrm>
          <a:prstGeom prst="rect">
            <a:avLst/>
          </a:prstGeom>
        </p:spPr>
      </p:pic>
      <p:sp>
        <p:nvSpPr>
          <p:cNvPr id="8" name="ZoneTexte 7">
            <a:extLst>
              <a:ext uri="{FF2B5EF4-FFF2-40B4-BE49-F238E27FC236}">
                <a16:creationId xmlns:a16="http://schemas.microsoft.com/office/drawing/2014/main" id="{1F711477-7F96-C2FC-E227-74199BD5E0E1}"/>
              </a:ext>
            </a:extLst>
          </p:cNvPr>
          <p:cNvSpPr txBox="1"/>
          <p:nvPr/>
        </p:nvSpPr>
        <p:spPr>
          <a:xfrm>
            <a:off x="5546100" y="2780489"/>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Métaphore</a:t>
            </a:r>
          </a:p>
          <a:p>
            <a:endParaRPr lang="fr-FR" sz="1800" dirty="0">
              <a:latin typeface="Figtree" panose="020B0604020202020204" charset="0"/>
              <a:cs typeface="Figtree" panose="020B0604020202020204" charset="0"/>
            </a:endParaRPr>
          </a:p>
        </p:txBody>
      </p:sp>
      <p:pic>
        <p:nvPicPr>
          <p:cNvPr id="10" name="Image 9">
            <a:extLst>
              <a:ext uri="{FF2B5EF4-FFF2-40B4-BE49-F238E27FC236}">
                <a16:creationId xmlns:a16="http://schemas.microsoft.com/office/drawing/2014/main" id="{BF2207FC-EC8B-8C87-5B83-D800F9C794D1}"/>
              </a:ext>
            </a:extLst>
          </p:cNvPr>
          <p:cNvPicPr>
            <a:picLocks noChangeAspect="1"/>
          </p:cNvPicPr>
          <p:nvPr/>
        </p:nvPicPr>
        <p:blipFill>
          <a:blip r:embed="rId5"/>
          <a:stretch>
            <a:fillRect/>
          </a:stretch>
        </p:blipFill>
        <p:spPr>
          <a:xfrm>
            <a:off x="474386" y="3748977"/>
            <a:ext cx="4699156" cy="1063493"/>
          </a:xfrm>
          <a:prstGeom prst="rect">
            <a:avLst/>
          </a:prstGeom>
        </p:spPr>
      </p:pic>
      <p:sp>
        <p:nvSpPr>
          <p:cNvPr id="11" name="ZoneTexte 10">
            <a:extLst>
              <a:ext uri="{FF2B5EF4-FFF2-40B4-BE49-F238E27FC236}">
                <a16:creationId xmlns:a16="http://schemas.microsoft.com/office/drawing/2014/main" id="{514A487F-220D-B0CC-EA23-6E03A5B0AC03}"/>
              </a:ext>
            </a:extLst>
          </p:cNvPr>
          <p:cNvSpPr txBox="1"/>
          <p:nvPr/>
        </p:nvSpPr>
        <p:spPr>
          <a:xfrm>
            <a:off x="5546100" y="4054124"/>
            <a:ext cx="3140440" cy="646331"/>
          </a:xfrm>
          <a:prstGeom prst="rect">
            <a:avLst/>
          </a:prstGeom>
          <a:noFill/>
        </p:spPr>
        <p:txBody>
          <a:bodyPr wrap="square" rtlCol="0">
            <a:spAutoFit/>
          </a:bodyPr>
          <a:lstStyle/>
          <a:p>
            <a:r>
              <a:rPr lang="fr-FR" sz="1800" dirty="0">
                <a:solidFill>
                  <a:schemeClr val="bg1"/>
                </a:solidFill>
                <a:latin typeface="Figtree" panose="020B0604020202020204" charset="0"/>
                <a:cs typeface="Figtree" panose="020B0604020202020204" charset="0"/>
              </a:rPr>
              <a:t>Connaissance du monde</a:t>
            </a:r>
          </a:p>
          <a:p>
            <a:endParaRPr lang="fr-FR" sz="1800" dirty="0">
              <a:latin typeface="Figtree" panose="020B0604020202020204" charset="0"/>
              <a:cs typeface="Figtree" panose="020B0604020202020204" charset="0"/>
            </a:endParaRPr>
          </a:p>
        </p:txBody>
      </p:sp>
    </p:spTree>
    <p:extLst>
      <p:ext uri="{BB962C8B-B14F-4D97-AF65-F5344CB8AC3E}">
        <p14:creationId xmlns:p14="http://schemas.microsoft.com/office/powerpoint/2010/main" val="2526821575"/>
      </p:ext>
    </p:extLst>
  </p:cSld>
  <p:clrMapOvr>
    <a:masterClrMapping/>
  </p:clrMapOvr>
</p:sld>
</file>

<file path=ppt/theme/theme1.xml><?xml version="1.0" encoding="utf-8"?>
<a:theme xmlns:a="http://schemas.openxmlformats.org/drawingml/2006/main" name="Responsible AI: Ethics Thesis Defense by Slidesgo">
  <a:themeElements>
    <a:clrScheme name="Simple Light">
      <a:dk1>
        <a:srgbClr val="8CE1C5"/>
      </a:dk1>
      <a:lt1>
        <a:srgbClr val="FFFFFF"/>
      </a:lt1>
      <a:dk2>
        <a:srgbClr val="2C2C7C"/>
      </a:dk2>
      <a:lt2>
        <a:srgbClr val="202066"/>
      </a:lt2>
      <a:accent1>
        <a:srgbClr val="3F45A0"/>
      </a:accent1>
      <a:accent2>
        <a:srgbClr val="6666B7"/>
      </a:accent2>
      <a:accent3>
        <a:srgbClr val="C2C2D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2364</TotalTime>
  <Words>4866</Words>
  <Application>Microsoft Office PowerPoint</Application>
  <PresentationFormat>Affichage à l'écran (16:9)</PresentationFormat>
  <Paragraphs>428</Paragraphs>
  <Slides>55</Slides>
  <Notes>37</Notes>
  <HiddenSlides>1</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55</vt:i4>
      </vt:variant>
    </vt:vector>
  </HeadingPairs>
  <TitlesOfParts>
    <vt:vector size="69" baseType="lpstr">
      <vt:lpstr>Wingdings</vt:lpstr>
      <vt:lpstr>Roboto Mono</vt:lpstr>
      <vt:lpstr>Nunito Light</vt:lpstr>
      <vt:lpstr>Open Sans</vt:lpstr>
      <vt:lpstr>MuseoModerno</vt:lpstr>
      <vt:lpstr>MS PGothic</vt:lpstr>
      <vt:lpstr>Golos Text</vt:lpstr>
      <vt:lpstr>Figtree</vt:lpstr>
      <vt:lpstr>Arial</vt:lpstr>
      <vt:lpstr>-apple-system</vt:lpstr>
      <vt:lpstr>__PT_Serif_b6c7e3</vt:lpstr>
      <vt:lpstr>inherit</vt:lpstr>
      <vt:lpstr>Lato</vt:lpstr>
      <vt:lpstr>Responsible AI: Ethics Thesis Defense by Slidesgo</vt:lpstr>
      <vt:lpstr>Bases de TAL </vt:lpstr>
      <vt:lpstr>Table des contenus</vt:lpstr>
      <vt:lpstr>Introduction</vt:lpstr>
      <vt:lpstr>Industries de la langue ?</vt:lpstr>
      <vt:lpstr>Industries de la langue</vt:lpstr>
      <vt:lpstr>Traitement Automatique de la Langue</vt:lpstr>
      <vt:lpstr>Le langage est redondant, implicite  et ambigu</vt:lpstr>
      <vt:lpstr>Le langage est ambigu, implicite</vt:lpstr>
      <vt:lpstr>L’implicite dans le langage</vt:lpstr>
      <vt:lpstr>Histoire du TAL</vt:lpstr>
      <vt:lpstr>Traduction Automatique  et Guerre Froide</vt:lpstr>
      <vt:lpstr>Présentation PowerPoint</vt:lpstr>
      <vt:lpstr>Présentation PowerPoint</vt:lpstr>
      <vt:lpstr>Rapport ALPAC (I)</vt:lpstr>
      <vt:lpstr>Rapport ALPAC (II)</vt:lpstr>
      <vt:lpstr>Périodisation</vt:lpstr>
      <vt:lpstr>Présentation PowerPoint</vt:lpstr>
      <vt:lpstr>Période symbolique</vt:lpstr>
      <vt:lpstr>Test de Turing</vt:lpstr>
      <vt:lpstr>SHRDLU</vt:lpstr>
      <vt:lpstr>ELIZA</vt:lpstr>
      <vt:lpstr>Premiers expériences en Linguistique Computationnelle</vt:lpstr>
      <vt:lpstr>Index Thomisticus</vt:lpstr>
      <vt:lpstr>Présentation PowerPoint</vt:lpstr>
      <vt:lpstr>Période statistique</vt:lpstr>
      <vt:lpstr>Période statistique</vt:lpstr>
      <vt:lpstr>Le perceptron de Rosenblatt</vt:lpstr>
      <vt:lpstr>Période neuronale</vt:lpstr>
      <vt:lpstr>Période neuronale</vt:lpstr>
      <vt:lpstr>Période neuronale</vt:lpstr>
      <vt:lpstr>ChatGPT</vt:lpstr>
      <vt:lpstr>ChatGPT</vt:lpstr>
      <vt:lpstr>Large Language Models</vt:lpstr>
      <vt:lpstr>Présentation PowerPoint</vt:lpstr>
      <vt:lpstr>Présentation PowerPoint</vt:lpstr>
      <vt:lpstr>03</vt:lpstr>
      <vt:lpstr>Réduire la langue à des problèmes calculables</vt:lpstr>
      <vt:lpstr>Chaîne de traitement en TAL</vt:lpstr>
      <vt:lpstr>Le mot en TAL</vt:lpstr>
      <vt:lpstr>Lemmatisation</vt:lpstr>
      <vt:lpstr>Annotation</vt:lpstr>
      <vt:lpstr>La notion de TASK en TAL</vt:lpstr>
      <vt:lpstr>La notion de TASK en TAL</vt:lpstr>
      <vt:lpstr>Une shared task pour chaque tâche…</vt:lpstr>
      <vt:lpstr>Shared task</vt:lpstr>
      <vt:lpstr>Présentation PowerPoint</vt:lpstr>
      <vt:lpstr>L’importance des campagnes d’évaluation…</vt:lpstr>
      <vt:lpstr>Corpus</vt:lpstr>
      <vt:lpstr>Annotation  de corpus</vt:lpstr>
      <vt:lpstr>Focus sur la coréférence</vt:lpstr>
      <vt:lpstr>Anaphore et coréférence</vt:lpstr>
      <vt:lpstr>Utilité de la résolution de coréférence</vt:lpstr>
      <vt:lpstr>Outils « off the shelf »</vt:lpstr>
      <vt:lpstr>Corpus annotés en coréférence</vt:lpstr>
      <vt:lpstr>Dataset vs corpus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Martina Barletta</dc:creator>
  <cp:lastModifiedBy>Martina Barletta</cp:lastModifiedBy>
  <cp:revision>2</cp:revision>
  <dcterms:modified xsi:type="dcterms:W3CDTF">2024-09-02T07:07:22Z</dcterms:modified>
</cp:coreProperties>
</file>